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2"/>
  </p:notesMasterIdLst>
  <p:sldIdLst>
    <p:sldId id="256" r:id="rId6"/>
    <p:sldId id="272" r:id="rId7"/>
    <p:sldId id="279" r:id="rId8"/>
    <p:sldId id="278" r:id="rId9"/>
    <p:sldId id="274" r:id="rId10"/>
    <p:sldId id="275" r:id="rId11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2021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 smtClean="0">
                <a:latin typeface="Amnesty Trade Gothic" panose="020B0503040303020004" pitchFamily="34" charset="-18"/>
              </a:rPr>
              <a:t>IZBRISANI, SLOVENIJA</a:t>
            </a:r>
            <a:endParaRPr lang="sl-SI" sz="2800" b="1" dirty="0">
              <a:latin typeface="Amnesty Trade Gothic" panose="020B0503040303020004" pitchFamily="34" charset="-18"/>
            </a:endParaRPr>
          </a:p>
          <a:p>
            <a:endParaRPr lang="sl-SI" dirty="0"/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IZBRISANI, SLOVENIJA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27896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i="1" dirty="0" smtClean="0">
                <a:latin typeface="Amnesty Trade Gothic" panose="020B0503040303020004" pitchFamily="34" charset="-18"/>
              </a:rPr>
              <a:t>»</a:t>
            </a:r>
            <a:r>
              <a:rPr lang="sl-SI" b="1" dirty="0" smtClean="0">
                <a:latin typeface="Amnesty Trade Gothic" panose="020B0503040303020004" pitchFamily="34" charset="-18"/>
              </a:rPr>
              <a:t> </a:t>
            </a:r>
            <a:r>
              <a:rPr lang="sl-SI" dirty="0" smtClean="0">
                <a:latin typeface="Amnesty Trade Gothic" panose="020B0503040303020004" pitchFamily="34" charset="-18"/>
              </a:rPr>
              <a:t>Prijatelji so me vabili, naj grem z njimi na morje, pa sem jim odgovarjal, da še ne vem, da mogoče, da najbrž, če bo, in najverjetneje drugič, v bistvu pa sem vedel, da ne bom mogel iti, ker nisem imel nobenega dokumenta za prestop meje. Oni so šli, jaz sem bil pa deset, enajst let v Sloveniji.«</a:t>
            </a:r>
          </a:p>
          <a:p>
            <a:r>
              <a:rPr lang="sl-SI" i="1" dirty="0" smtClean="0">
                <a:latin typeface="Amnesty Trade Gothic" panose="020B0503040303020004" pitchFamily="34" charset="-18"/>
              </a:rPr>
              <a:t>Pričevanja izbrisanega  </a:t>
            </a:r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  <a:endParaRPr lang="sl-SI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sz="1000" dirty="0" smtClean="0">
              <a:latin typeface="Amnesty Trade Gothic" panose="020B0503040303020004" pitchFamily="34" charset="-18"/>
            </a:endParaRPr>
          </a:p>
          <a:p>
            <a:endParaRPr lang="sl-SI" sz="1000" dirty="0">
              <a:latin typeface="Amnesty Trade Gothic" panose="020B0503040303020004" pitchFamily="34" charset="-18"/>
            </a:endParaRPr>
          </a:p>
          <a:p>
            <a:r>
              <a:rPr lang="sl-SI" sz="1000" dirty="0" smtClean="0">
                <a:latin typeface="Amnesty Trade Gothic" panose="020B0503040303020004" pitchFamily="34" charset="-18"/>
              </a:rPr>
              <a:t>NA </a:t>
            </a:r>
            <a:r>
              <a:rPr lang="sl-SI" sz="1000" dirty="0">
                <a:latin typeface="Amnesty Trade Gothic" panose="020B0503040303020004" pitchFamily="34" charset="-18"/>
              </a:rPr>
              <a:t>SLIKI: POKOJNI ALI BERISHA, </a:t>
            </a:r>
            <a:r>
              <a:rPr lang="sl-SI" sz="1000" dirty="0" smtClean="0">
                <a:latin typeface="Amnesty Trade Gothic" panose="020B0503040303020004" pitchFamily="34" charset="-18"/>
              </a:rPr>
              <a:t>ALEKSANDRA </a:t>
            </a:r>
            <a:r>
              <a:rPr lang="sl-SI" sz="1000" dirty="0">
                <a:latin typeface="Amnesty Trade Gothic" panose="020B0503040303020004" pitchFamily="34" charset="-18"/>
              </a:rPr>
              <a:t>TODOROVIĆ, MIRJANA UČAKAR, IRFAN BEŠIREVIĆ </a:t>
            </a:r>
            <a:endParaRPr lang="sl-SI" sz="1000" i="1" dirty="0" smtClean="0">
              <a:latin typeface="Amnesty Trade Gothic" panose="020B0503040303020004" pitchFamily="34" charset="-18"/>
            </a:endParaRPr>
          </a:p>
          <a:p>
            <a:endParaRPr lang="sl-SI" i="1" dirty="0" smtClean="0">
              <a:latin typeface="Amnesty Trade Gothic" panose="020B0503040303020004" pitchFamily="34" charset="-18"/>
            </a:endParaRPr>
          </a:p>
          <a:p>
            <a:pPr>
              <a:buSzPct val="45000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SzPct val="45000"/>
              <a:buFont typeface="Wingdings" charset="2"/>
              <a:buChar char="u"/>
            </a:pPr>
            <a:endParaRPr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673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5024"/>
            <a:ext cx="1288703" cy="21084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767307"/>
            <a:ext cx="1247174" cy="20299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816" y="3346474"/>
            <a:ext cx="1247174" cy="20510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3346474"/>
            <a:ext cx="1247174" cy="20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V </a:t>
            </a:r>
            <a:r>
              <a:rPr lang="sl-SI" dirty="0">
                <a:latin typeface="Amnesty Trade Gothic" panose="020B0503040303020004" pitchFamily="34" charset="-18"/>
              </a:rPr>
              <a:t>Sloveniji so leta 1991, ko je postala nova in samostojna država, živeli tudi </a:t>
            </a:r>
            <a:r>
              <a:rPr lang="sl-SI" dirty="0" smtClean="0">
                <a:latin typeface="Amnesty Trade Gothic" panose="020B0503040303020004" pitchFamily="34" charset="-18"/>
              </a:rPr>
              <a:t>ljudje, ki </a:t>
            </a:r>
            <a:r>
              <a:rPr lang="sl-SI" dirty="0">
                <a:latin typeface="Amnesty Trade Gothic" panose="020B0503040303020004" pitchFamily="34" charset="-18"/>
              </a:rPr>
              <a:t>so se sem preselili iz drugih delov Jugoslavije. </a:t>
            </a:r>
            <a:r>
              <a:rPr lang="sl-SI" dirty="0" smtClean="0">
                <a:latin typeface="Amnesty Trade Gothic" panose="020B0503040303020004" pitchFamily="34" charset="-18"/>
              </a:rPr>
              <a:t>Ker </a:t>
            </a:r>
            <a:r>
              <a:rPr lang="sl-SI" dirty="0">
                <a:latin typeface="Amnesty Trade Gothic" panose="020B0503040303020004" pitchFamily="34" charset="-18"/>
              </a:rPr>
              <a:t>pa so živeli v Sloveniji, so bili vsi </a:t>
            </a:r>
            <a:r>
              <a:rPr lang="sl-SI" b="1" dirty="0">
                <a:latin typeface="Amnesty Trade Gothic" panose="020B0503040303020004" pitchFamily="34" charset="-18"/>
              </a:rPr>
              <a:t>vpisani v seznam prebivalcev </a:t>
            </a:r>
            <a:r>
              <a:rPr lang="sl-SI" dirty="0">
                <a:latin typeface="Amnesty Trade Gothic" panose="020B0503040303020004" pitchFamily="34" charset="-18"/>
              </a:rPr>
              <a:t>pri </a:t>
            </a:r>
            <a:r>
              <a:rPr lang="sl-SI" dirty="0" smtClean="0">
                <a:latin typeface="Amnesty Trade Gothic" panose="020B0503040303020004" pitchFamily="34" charset="-18"/>
              </a:rPr>
              <a:t>nas. </a:t>
            </a: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Čeprav </a:t>
            </a:r>
            <a:r>
              <a:rPr lang="sl-SI" dirty="0">
                <a:latin typeface="Amnesty Trade Gothic" panose="020B0503040303020004" pitchFamily="34" charset="-18"/>
              </a:rPr>
              <a:t>so bili povsem zakonito v tem registru, so </a:t>
            </a:r>
            <a:r>
              <a:rPr lang="sl-SI" b="1" dirty="0">
                <a:latin typeface="Amnesty Trade Gothic" panose="020B0503040303020004" pitchFamily="34" charset="-18"/>
              </a:rPr>
              <a:t>slovenske oblasti 26. 2. 1992 iz njega izbrisale kar 25.671 ljudi. </a:t>
            </a:r>
            <a:endParaRPr lang="sl-SI" b="1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O </a:t>
            </a:r>
            <a:r>
              <a:rPr lang="sl-SI" dirty="0">
                <a:latin typeface="Amnesty Trade Gothic" panose="020B0503040303020004" pitchFamily="34" charset="-18"/>
              </a:rPr>
              <a:t>tem </a:t>
            </a:r>
            <a:r>
              <a:rPr lang="sl-SI" b="1" dirty="0">
                <a:latin typeface="Amnesty Trade Gothic" panose="020B0503040303020004" pitchFamily="34" charset="-18"/>
              </a:rPr>
              <a:t>nezakonitem izbrisu </a:t>
            </a:r>
            <a:r>
              <a:rPr lang="sl-SI" dirty="0">
                <a:latin typeface="Amnesty Trade Gothic" panose="020B0503040303020004" pitchFamily="34" charset="-18"/>
              </a:rPr>
              <a:t>jih sploh niso obvestili ali jim omogočili, da bi se pritožili. S tem so ostali </a:t>
            </a:r>
            <a:r>
              <a:rPr lang="sl-SI" b="1" dirty="0">
                <a:latin typeface="Amnesty Trade Gothic" panose="020B0503040303020004" pitchFamily="34" charset="-18"/>
              </a:rPr>
              <a:t>brez veljavnih dokumentov</a:t>
            </a:r>
            <a:r>
              <a:rPr lang="sl-SI" dirty="0">
                <a:latin typeface="Amnesty Trade Gothic" panose="020B0503040303020004" pitchFamily="34" charset="-18"/>
              </a:rPr>
              <a:t>, ki so potrebni za življenje in delo, in so zato </a:t>
            </a:r>
            <a:r>
              <a:rPr lang="sl-SI" b="1" dirty="0">
                <a:latin typeface="Amnesty Trade Gothic" panose="020B0503040303020004" pitchFamily="34" charset="-18"/>
              </a:rPr>
              <a:t>izgubili pravice</a:t>
            </a:r>
            <a:r>
              <a:rPr lang="sl-SI" dirty="0">
                <a:latin typeface="Amnesty Trade Gothic" panose="020B0503040303020004" pitchFamily="34" charset="-18"/>
              </a:rPr>
              <a:t>. Številne so </a:t>
            </a:r>
            <a:r>
              <a:rPr lang="sl-SI" b="1" dirty="0">
                <a:latin typeface="Amnesty Trade Gothic" panose="020B0503040303020004" pitchFamily="34" charset="-18"/>
              </a:rPr>
              <a:t>deportirali</a:t>
            </a:r>
            <a:r>
              <a:rPr lang="sl-SI" dirty="0">
                <a:latin typeface="Amnesty Trade Gothic" panose="020B0503040303020004" pitchFamily="34" charset="-18"/>
              </a:rPr>
              <a:t> iz Slovenije, niso imeli </a:t>
            </a:r>
            <a:r>
              <a:rPr lang="sl-SI" b="1" dirty="0">
                <a:latin typeface="Amnesty Trade Gothic" panose="020B0503040303020004" pitchFamily="34" charset="-18"/>
              </a:rPr>
              <a:t>dostopa do zdravnika, socialnih pomoči</a:t>
            </a:r>
            <a:r>
              <a:rPr lang="sl-SI" dirty="0">
                <a:latin typeface="Amnesty Trade Gothic" panose="020B0503040303020004" pitchFamily="34" charset="-18"/>
              </a:rPr>
              <a:t>, delodajalci so morali </a:t>
            </a:r>
            <a:r>
              <a:rPr lang="sl-SI" b="1" dirty="0">
                <a:latin typeface="Amnesty Trade Gothic" panose="020B0503040303020004" pitchFamily="34" charset="-18"/>
              </a:rPr>
              <a:t>prekiniti njihove zaposlitve</a:t>
            </a:r>
            <a:r>
              <a:rPr lang="sl-SI" dirty="0">
                <a:latin typeface="Amnesty Trade Gothic" panose="020B0503040303020004" pitchFamily="34" charset="-18"/>
              </a:rPr>
              <a:t>, njihovih </a:t>
            </a:r>
            <a:r>
              <a:rPr lang="sl-SI" b="1" dirty="0">
                <a:latin typeface="Amnesty Trade Gothic" panose="020B0503040303020004" pitchFamily="34" charset="-18"/>
              </a:rPr>
              <a:t>otrok po rojstvu niso vpisali v matične knjige. Na papirju so prenehali obstajati.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3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Tako </a:t>
            </a:r>
            <a:r>
              <a:rPr lang="sl-SI" dirty="0">
                <a:latin typeface="Amnesty Trade Gothic" panose="020B0503040303020004" pitchFamily="34" charset="-18"/>
              </a:rPr>
              <a:t>najvišje </a:t>
            </a:r>
            <a:r>
              <a:rPr lang="sl-SI" b="1" dirty="0">
                <a:latin typeface="Amnesty Trade Gothic" panose="020B0503040303020004" pitchFamily="34" charset="-18"/>
              </a:rPr>
              <a:t>slovensko sodišče </a:t>
            </a:r>
            <a:r>
              <a:rPr lang="sl-SI" dirty="0">
                <a:latin typeface="Amnesty Trade Gothic" panose="020B0503040303020004" pitchFamily="34" charset="-18"/>
              </a:rPr>
              <a:t>(Ustavno sodišče RS) in pomembno </a:t>
            </a:r>
            <a:r>
              <a:rPr lang="sl-SI" b="1" dirty="0">
                <a:latin typeface="Amnesty Trade Gothic" panose="020B0503040303020004" pitchFamily="34" charset="-18"/>
              </a:rPr>
              <a:t>Evropsko sodišče za človekove pravice</a:t>
            </a:r>
            <a:r>
              <a:rPr lang="sl-SI" dirty="0">
                <a:latin typeface="Amnesty Trade Gothic" panose="020B0503040303020004" pitchFamily="34" charset="-18"/>
              </a:rPr>
              <a:t> sta odločila, da je bilo to narobe in da so bile njihove </a:t>
            </a:r>
            <a:r>
              <a:rPr lang="sl-SI" b="1" dirty="0">
                <a:latin typeface="Amnesty Trade Gothic" panose="020B0503040303020004" pitchFamily="34" charset="-18"/>
              </a:rPr>
              <a:t>pravice kršene. </a:t>
            </a:r>
            <a:endParaRPr lang="sl-SI" b="1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Posledice </a:t>
            </a:r>
            <a:r>
              <a:rPr lang="sl-SI" dirty="0">
                <a:latin typeface="Amnesty Trade Gothic" panose="020B0503040303020004" pitchFamily="34" charset="-18"/>
              </a:rPr>
              <a:t>so bile </a:t>
            </a:r>
            <a:r>
              <a:rPr lang="sl-SI" b="1" dirty="0">
                <a:latin typeface="Amnesty Trade Gothic" panose="020B0503040303020004" pitchFamily="34" charset="-18"/>
              </a:rPr>
              <a:t>res hude. </a:t>
            </a:r>
            <a:r>
              <a:rPr lang="sl-SI" dirty="0">
                <a:latin typeface="Amnesty Trade Gothic" panose="020B0503040303020004" pitchFamily="34" charset="-18"/>
              </a:rPr>
              <a:t>Številne </a:t>
            </a:r>
            <a:r>
              <a:rPr lang="sl-SI" b="1" dirty="0">
                <a:latin typeface="Amnesty Trade Gothic" panose="020B0503040303020004" pitchFamily="34" charset="-18"/>
              </a:rPr>
              <a:t>družine so bile in ostale razbite</a:t>
            </a:r>
            <a:r>
              <a:rPr lang="sl-SI" dirty="0">
                <a:latin typeface="Amnesty Trade Gothic" panose="020B0503040303020004" pitchFamily="34" charset="-18"/>
              </a:rPr>
              <a:t>, izbrisani niso mogli odkupovati svojih stanovanj, </a:t>
            </a:r>
            <a:r>
              <a:rPr lang="sl-SI" b="1" dirty="0">
                <a:latin typeface="Amnesty Trade Gothic" panose="020B0503040303020004" pitchFamily="34" charset="-18"/>
              </a:rPr>
              <a:t>niso se mogli šolati </a:t>
            </a:r>
            <a:r>
              <a:rPr lang="sl-SI" dirty="0">
                <a:latin typeface="Amnesty Trade Gothic" panose="020B0503040303020004" pitchFamily="34" charset="-18"/>
              </a:rPr>
              <a:t>na višjih stopnjah. Izbrisani </a:t>
            </a:r>
            <a:r>
              <a:rPr lang="sl-SI" b="1" dirty="0">
                <a:latin typeface="Amnesty Trade Gothic" panose="020B0503040303020004" pitchFamily="34" charset="-18"/>
              </a:rPr>
              <a:t>niso mogli v miru uživati </a:t>
            </a:r>
            <a:r>
              <a:rPr lang="sl-SI" dirty="0">
                <a:latin typeface="Amnesty Trade Gothic" panose="020B0503040303020004" pitchFamily="34" charset="-18"/>
              </a:rPr>
              <a:t>svojih življenj, </a:t>
            </a:r>
            <a:r>
              <a:rPr lang="sl-SI" b="1" dirty="0">
                <a:latin typeface="Amnesty Trade Gothic" panose="020B0503040303020004" pitchFamily="34" charset="-18"/>
              </a:rPr>
              <a:t>številni so zboleli </a:t>
            </a:r>
            <a:r>
              <a:rPr lang="sl-SI" dirty="0">
                <a:latin typeface="Amnesty Trade Gothic" panose="020B0503040303020004" pitchFamily="34" charset="-18"/>
              </a:rPr>
              <a:t>in brez dostopa do zdravstvenih storitev tudi </a:t>
            </a:r>
            <a:r>
              <a:rPr lang="sl-SI" b="1" dirty="0">
                <a:latin typeface="Amnesty Trade Gothic" panose="020B0503040303020004" pitchFamily="34" charset="-18"/>
              </a:rPr>
              <a:t>prehitro umrli</a:t>
            </a:r>
            <a:r>
              <a:rPr lang="sl-SI" dirty="0">
                <a:latin typeface="Amnesty Trade Gothic" panose="020B0503040303020004" pitchFamily="34" charset="-18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Amnesty Trade Gothic" panose="020B0503040303020004" pitchFamily="34" charset="-18"/>
              </a:rPr>
              <a:t>Država Slovenija </a:t>
            </a:r>
            <a:r>
              <a:rPr lang="sl-SI" dirty="0">
                <a:latin typeface="Amnesty Trade Gothic" panose="020B0503040303020004" pitchFamily="34" charset="-18"/>
              </a:rPr>
              <a:t>jim je priznala zgolj </a:t>
            </a:r>
            <a:r>
              <a:rPr lang="sl-SI" b="1" dirty="0">
                <a:latin typeface="Amnesty Trade Gothic" panose="020B0503040303020004" pitchFamily="34" charset="-18"/>
              </a:rPr>
              <a:t>mizerne odškodnine</a:t>
            </a:r>
            <a:r>
              <a:rPr lang="sl-SI" dirty="0">
                <a:latin typeface="Amnesty Trade Gothic" panose="020B0503040303020004" pitchFamily="34" charset="-18"/>
              </a:rPr>
              <a:t>, prav tako okoli polovici vseh izbrisanih </a:t>
            </a:r>
            <a:r>
              <a:rPr lang="sl-SI" b="1" dirty="0">
                <a:latin typeface="Amnesty Trade Gothic" panose="020B0503040303020004" pitchFamily="34" charset="-18"/>
              </a:rPr>
              <a:t>ni povrnila </a:t>
            </a:r>
            <a:r>
              <a:rPr lang="sl-SI" dirty="0">
                <a:latin typeface="Amnesty Trade Gothic" panose="020B0503040303020004" pitchFamily="34" charset="-18"/>
              </a:rPr>
              <a:t>statusa stalnega prebivalca. 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95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1767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endParaRPr lang="sl-SI" dirty="0"/>
          </a:p>
          <a:p>
            <a:r>
              <a:rPr lang="sl-SI" b="1" dirty="0">
                <a:latin typeface="Amnesty Trade Gothic" panose="020B0503040303020004" pitchFamily="34" charset="-18"/>
              </a:rPr>
              <a:t>PIŠITE PREDSEDNIKU DRŽAVE BORUTU PAHORJU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  <a:p>
            <a:r>
              <a:rPr lang="sl-SI" dirty="0">
                <a:latin typeface="Amnesty Trade Gothic" panose="020B0503040303020004" pitchFamily="34" charset="-18"/>
              </a:rPr>
              <a:t>Pozovite ga, da se ob 30. obletnici izbrisa </a:t>
            </a:r>
            <a:r>
              <a:rPr lang="sl-SI" b="1" dirty="0">
                <a:latin typeface="Amnesty Trade Gothic" panose="020B0503040303020004" pitchFamily="34" charset="-18"/>
              </a:rPr>
              <a:t>končno opraviči </a:t>
            </a:r>
            <a:r>
              <a:rPr lang="sl-SI" dirty="0">
                <a:latin typeface="Amnesty Trade Gothic" panose="020B0503040303020004" pitchFamily="34" charset="-18"/>
              </a:rPr>
              <a:t>v imenu Republike Slovenije za izbris in njegove posledice. </a:t>
            </a: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339752" y="3501008"/>
            <a:ext cx="4608512" cy="17281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/>
          </a:p>
          <a:p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NASLAVLJANJE: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Spoštovani gospod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predsednik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9465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PISMO PODPORE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115436" y="3573016"/>
            <a:ext cx="6912768" cy="22322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r>
              <a:rPr lang="sl-SI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Če 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želite, lahko 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napišete ali narišete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tudi 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pismo podpore izbrisanim in/ali njihovim otrokom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endParaRPr lang="sl-SI" b="1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9456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3" ma:contentTypeDescription="Ustvari nov dokument." ma:contentTypeScope="" ma:versionID="c86114452413dc7c7a3b17e0aefc9520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d29f6d12720e2a4b880a30bd54795474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A86CB-4662-4E18-8F93-D621C73BA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8685C6-2901-4717-9113-7366D0FED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E5E08-32AE-4219-8261-AC2DF181CEC2}">
  <ds:schemaRefs>
    <ds:schemaRef ds:uri="http://schemas.microsoft.com/office/2006/documentManagement/types"/>
    <ds:schemaRef ds:uri="01e40f41-5b4f-4617-b3e8-d2f7fb43de41"/>
    <ds:schemaRef ds:uri="fc37e61d-d9e7-49a6-a270-435704b032aa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407</Words>
  <Application>Microsoft Office PowerPoint</Application>
  <PresentationFormat>Diaprojekcija na zaslonu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48</cp:revision>
  <dcterms:modified xsi:type="dcterms:W3CDTF">2021-11-24T11:24:20Z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