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4"/>
  </p:sldMasterIdLst>
  <p:notesMasterIdLst>
    <p:notesMasterId r:id="rId12"/>
  </p:notesMasterIdLst>
  <p:sldIdLst>
    <p:sldId id="256" r:id="rId5"/>
    <p:sldId id="257" r:id="rId6"/>
    <p:sldId id="260" r:id="rId7"/>
    <p:sldId id="261" r:id="rId8"/>
    <p:sldId id="264" r:id="rId9"/>
    <p:sldId id="262" r:id="rId10"/>
    <p:sldId id="265" r:id="rId11"/>
  </p:sldIdLst>
  <p:sldSz cx="12192000" cy="6858000"/>
  <p:notesSz cx="6858000" cy="9144000"/>
  <p:embeddedFontLst>
    <p:embeddedFont>
      <p:font typeface="Amnesty Trade Gothic" panose="020B0604020202020204" charset="0"/>
      <p:regular r:id="rId13"/>
      <p:bold r:id="rId14"/>
      <p:italic r:id="rId15"/>
      <p:boldItalic r:id="rId16"/>
    </p:embeddedFont>
    <p:embeddedFont>
      <p:font typeface="Trade Gothic Next" panose="020B0503040303020004" pitchFamily="34"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CCE97-4A93-4157-9F2D-9265AFCC44E5}" v="1" dt="2025-10-17T06:47:13.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 Podobnikar" userId="aa0ae607-3992-4c20-a4c4-10be3528251d" providerId="ADAL" clId="{B0A159B0-BF77-400F-B24C-051A1F722523}"/>
    <pc:docChg chg="custSel addSld delSld modSld">
      <pc:chgData name="Simona Podobnikar" userId="aa0ae607-3992-4c20-a4c4-10be3528251d" providerId="ADAL" clId="{B0A159B0-BF77-400F-B24C-051A1F722523}" dt="2025-10-17T06:47:28.842" v="10" actId="207"/>
      <pc:docMkLst>
        <pc:docMk/>
      </pc:docMkLst>
      <pc:sldChg chg="del">
        <pc:chgData name="Simona Podobnikar" userId="aa0ae607-3992-4c20-a4c4-10be3528251d" providerId="ADAL" clId="{B0A159B0-BF77-400F-B24C-051A1F722523}" dt="2025-10-17T06:47:15.751" v="1" actId="47"/>
        <pc:sldMkLst>
          <pc:docMk/>
          <pc:sldMk cId="1754816419" sldId="263"/>
        </pc:sldMkLst>
      </pc:sldChg>
      <pc:sldChg chg="modSp add mod">
        <pc:chgData name="Simona Podobnikar" userId="aa0ae607-3992-4c20-a4c4-10be3528251d" providerId="ADAL" clId="{B0A159B0-BF77-400F-B24C-051A1F722523}" dt="2025-10-17T06:47:28.842" v="10" actId="207"/>
        <pc:sldMkLst>
          <pc:docMk/>
          <pc:sldMk cId="147824166" sldId="264"/>
        </pc:sldMkLst>
        <pc:graphicFrameChg chg="modGraphic">
          <ac:chgData name="Simona Podobnikar" userId="aa0ae607-3992-4c20-a4c4-10be3528251d" providerId="ADAL" clId="{B0A159B0-BF77-400F-B24C-051A1F722523}" dt="2025-10-17T06:47:28.842" v="10" actId="207"/>
          <ac:graphicFrameMkLst>
            <pc:docMk/>
            <pc:sldMk cId="147824166" sldId="264"/>
            <ac:graphicFrameMk id="2" creationId="{157CE93A-A520-4212-9E4A-C64788135C7F}"/>
          </ac:graphicFrameMkLst>
        </pc:graphicFrameChg>
        <pc:graphicFrameChg chg="modGraphic">
          <ac:chgData name="Simona Podobnikar" userId="aa0ae607-3992-4c20-a4c4-10be3528251d" providerId="ADAL" clId="{B0A159B0-BF77-400F-B24C-051A1F722523}" dt="2025-10-17T06:47:25.014" v="9" actId="20577"/>
          <ac:graphicFrameMkLst>
            <pc:docMk/>
            <pc:sldMk cId="147824166" sldId="264"/>
            <ac:graphicFrameMk id="4" creationId="{6DFAAF2E-697B-F10C-9A64-8838F20CE7B6}"/>
          </ac:graphicFrameMkLst>
        </pc:graphicFrameChg>
      </pc:sldChg>
    </pc:docChg>
  </pc:docChgLst>
  <pc:docChgLst>
    <pc:chgData name="Meliha Tuhčić" userId="5e30e9ab-67ec-4346-929c-d7cbd302431b" providerId="ADAL" clId="{6931E120-5084-4286-9188-4028B105593C}"/>
    <pc:docChg chg="modSld">
      <pc:chgData name="Meliha Tuhčić" userId="5e30e9ab-67ec-4346-929c-d7cbd302431b" providerId="ADAL" clId="{6931E120-5084-4286-9188-4028B105593C}" dt="2025-09-11T11:47:24.061" v="31" actId="2711"/>
      <pc:docMkLst>
        <pc:docMk/>
      </pc:docMkLst>
      <pc:sldChg chg="modSp mod">
        <pc:chgData name="Meliha Tuhčić" userId="5e30e9ab-67ec-4346-929c-d7cbd302431b" providerId="ADAL" clId="{6931E120-5084-4286-9188-4028B105593C}" dt="2025-09-11T11:44:19.353" v="3" actId="2711"/>
        <pc:sldMkLst>
          <pc:docMk/>
          <pc:sldMk cId="2445945962" sldId="256"/>
        </pc:sldMkLst>
      </pc:sldChg>
      <pc:sldChg chg="addSp modSp mod">
        <pc:chgData name="Meliha Tuhčić" userId="5e30e9ab-67ec-4346-929c-d7cbd302431b" providerId="ADAL" clId="{6931E120-5084-4286-9188-4028B105593C}" dt="2025-09-11T11:45:11.821" v="9" actId="1076"/>
        <pc:sldMkLst>
          <pc:docMk/>
          <pc:sldMk cId="3663120850" sldId="257"/>
        </pc:sldMkLst>
      </pc:sldChg>
      <pc:sldChg chg="modSp mod">
        <pc:chgData name="Meliha Tuhčić" userId="5e30e9ab-67ec-4346-929c-d7cbd302431b" providerId="ADAL" clId="{6931E120-5084-4286-9188-4028B105593C}" dt="2025-09-11T11:45:24.998" v="11" actId="2711"/>
        <pc:sldMkLst>
          <pc:docMk/>
          <pc:sldMk cId="1604896726" sldId="260"/>
        </pc:sldMkLst>
      </pc:sldChg>
      <pc:sldChg chg="modSp mod">
        <pc:chgData name="Meliha Tuhčić" userId="5e30e9ab-67ec-4346-929c-d7cbd302431b" providerId="ADAL" clId="{6931E120-5084-4286-9188-4028B105593C}" dt="2025-09-11T11:45:41.597" v="13" actId="2711"/>
        <pc:sldMkLst>
          <pc:docMk/>
          <pc:sldMk cId="492747608" sldId="261"/>
        </pc:sldMkLst>
      </pc:sldChg>
      <pc:sldChg chg="modSp mod">
        <pc:chgData name="Meliha Tuhčić" userId="5e30e9ab-67ec-4346-929c-d7cbd302431b" providerId="ADAL" clId="{6931E120-5084-4286-9188-4028B105593C}" dt="2025-09-11T11:46:43.391" v="24" actId="2711"/>
        <pc:sldMkLst>
          <pc:docMk/>
          <pc:sldMk cId="2054154062" sldId="262"/>
        </pc:sldMkLst>
      </pc:sldChg>
      <pc:sldChg chg="modSp mod">
        <pc:chgData name="Meliha Tuhčić" userId="5e30e9ab-67ec-4346-929c-d7cbd302431b" providerId="ADAL" clId="{6931E120-5084-4286-9188-4028B105593C}" dt="2025-09-11T11:47:24.061" v="31" actId="2711"/>
        <pc:sldMkLst>
          <pc:docMk/>
          <pc:sldMk cId="2215988776" sldId="265"/>
        </pc:sldMkLst>
      </pc:sldChg>
    </pc:docChg>
  </pc:docChgLst>
  <pc:docChgLst>
    <pc:chgData name="Agnes Charton" userId="07b7cf8664996bd5" providerId="LiveId" clId="{C97A885A-7F4C-4BB5-80BE-B3703AAF60DE}"/>
    <pc:docChg chg="undo custSel modSld">
      <pc:chgData name="Agnes Charton" userId="07b7cf8664996bd5" providerId="LiveId" clId="{C97A885A-7F4C-4BB5-80BE-B3703AAF60DE}" dt="2025-08-01T09:49:53.228" v="392" actId="20577"/>
      <pc:docMkLst>
        <pc:docMk/>
      </pc:docMkLst>
      <pc:sldChg chg="modSp mod">
        <pc:chgData name="Agnes Charton" userId="07b7cf8664996bd5" providerId="LiveId" clId="{C97A885A-7F4C-4BB5-80BE-B3703AAF60DE}" dt="2025-07-30T13:35:34.111" v="384" actId="1076"/>
        <pc:sldMkLst>
          <pc:docMk/>
          <pc:sldMk cId="3663120850" sldId="257"/>
        </pc:sldMkLst>
      </pc:sldChg>
      <pc:sldChg chg="modSp mod">
        <pc:chgData name="Agnes Charton" userId="07b7cf8664996bd5" providerId="LiveId" clId="{C97A885A-7F4C-4BB5-80BE-B3703AAF60DE}" dt="2025-07-30T13:16:04.468" v="6" actId="1076"/>
        <pc:sldMkLst>
          <pc:docMk/>
          <pc:sldMk cId="1604896726" sldId="260"/>
        </pc:sldMkLst>
      </pc:sldChg>
      <pc:sldChg chg="modSp mod">
        <pc:chgData name="Agnes Charton" userId="07b7cf8664996bd5" providerId="LiveId" clId="{C97A885A-7F4C-4BB5-80BE-B3703AAF60DE}" dt="2025-07-30T13:19:19.008" v="21" actId="20577"/>
        <pc:sldMkLst>
          <pc:docMk/>
          <pc:sldMk cId="492747608" sldId="261"/>
        </pc:sldMkLst>
      </pc:sldChg>
      <pc:sldChg chg="modSp mod">
        <pc:chgData name="Agnes Charton" userId="07b7cf8664996bd5" providerId="LiveId" clId="{C97A885A-7F4C-4BB5-80BE-B3703AAF60DE}" dt="2025-07-30T13:26:12.207" v="189" actId="1076"/>
        <pc:sldMkLst>
          <pc:docMk/>
          <pc:sldMk cId="2054154062" sldId="262"/>
        </pc:sldMkLst>
      </pc:sldChg>
      <pc:sldChg chg="modSp mod">
        <pc:chgData name="Agnes Charton" userId="07b7cf8664996bd5" providerId="LiveId" clId="{C97A885A-7F4C-4BB5-80BE-B3703AAF60DE}" dt="2025-08-01T09:49:53.228" v="392" actId="20577"/>
        <pc:sldMkLst>
          <pc:docMk/>
          <pc:sldMk cId="2215988776"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9401A-6E92-466D-991E-0A91ADF6A47D}"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89208-DB32-49D2-89EF-D85A716CBDB9}" type="slidenum">
              <a:rPr lang="en-US" smtClean="0"/>
              <a:t>‹#›</a:t>
            </a:fld>
            <a:endParaRPr lang="en-US"/>
          </a:p>
        </p:txBody>
      </p:sp>
    </p:spTree>
    <p:extLst>
      <p:ext uri="{BB962C8B-B14F-4D97-AF65-F5344CB8AC3E}">
        <p14:creationId xmlns:p14="http://schemas.microsoft.com/office/powerpoint/2010/main" val="373633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789208-DB32-49D2-89EF-D85A716CBDB9}" type="slidenum">
              <a:rPr lang="en-US" smtClean="0"/>
              <a:t>7</a:t>
            </a:fld>
            <a:endParaRPr lang="en-US"/>
          </a:p>
        </p:txBody>
      </p:sp>
    </p:spTree>
    <p:extLst>
      <p:ext uri="{BB962C8B-B14F-4D97-AF65-F5344CB8AC3E}">
        <p14:creationId xmlns:p14="http://schemas.microsoft.com/office/powerpoint/2010/main" val="132293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389407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620250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30668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3508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62310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06B02E-B93B-4930-9FF7-FC6FF86592A5}"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5405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06B02E-B93B-4930-9FF7-FC6FF86592A5}"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214919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06B02E-B93B-4930-9FF7-FC6FF86592A5}"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41405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6B02E-B93B-4930-9FF7-FC6FF86592A5}"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2401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06B02E-B93B-4930-9FF7-FC6FF86592A5}"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210121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06B02E-B93B-4930-9FF7-FC6FF86592A5}"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263996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B106B02E-B93B-4930-9FF7-FC6FF86592A5}" type="datetimeFigureOut">
              <a:rPr lang="en-US" smtClean="0"/>
              <a:t>10/17/2025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64B4265A-AE27-4308-A57B-1F2FED333CA5}" type="slidenum">
              <a:rPr lang="en-US" smtClean="0"/>
              <a:t>‹#›</a:t>
            </a:fld>
            <a:endParaRPr lang="en-US"/>
          </a:p>
        </p:txBody>
      </p:sp>
    </p:spTree>
    <p:extLst>
      <p:ext uri="{BB962C8B-B14F-4D97-AF65-F5344CB8AC3E}">
        <p14:creationId xmlns:p14="http://schemas.microsoft.com/office/powerpoint/2010/main" val="358849911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neCp1LUytBs"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98FFB-0EF4-B90C-C154-AD6E4BFEB737}"/>
              </a:ext>
            </a:extLst>
          </p:cNvPr>
          <p:cNvSpPr/>
          <p:nvPr/>
        </p:nvSpPr>
        <p:spPr>
          <a:xfrm>
            <a:off x="0" y="0"/>
            <a:ext cx="12192000" cy="4284133"/>
          </a:xfrm>
          <a:prstGeom prst="rect">
            <a:avLst/>
          </a:prstGeom>
          <a:solidFill>
            <a:srgbClr val="FFFF0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FEFA2E-51BF-29FB-97FB-8BF1B8D5D03B}"/>
              </a:ext>
            </a:extLst>
          </p:cNvPr>
          <p:cNvSpPr>
            <a:spLocks noGrp="1"/>
          </p:cNvSpPr>
          <p:nvPr>
            <p:ph type="ctrTitle"/>
          </p:nvPr>
        </p:nvSpPr>
        <p:spPr>
          <a:xfrm>
            <a:off x="470745" y="1193666"/>
            <a:ext cx="6290540" cy="512315"/>
          </a:xfrm>
        </p:spPr>
        <p:txBody>
          <a:bodyPr>
            <a:noAutofit/>
          </a:bodyPr>
          <a:lstStyle/>
          <a:p>
            <a:pPr algn="l"/>
            <a:r>
              <a:rPr lang="en-US" sz="4000" b="1" dirty="0">
                <a:highlight>
                  <a:srgbClr val="000000"/>
                </a:highlight>
                <a:latin typeface="Amnesty Trade Gothic" panose="020B0503040303020004" pitchFamily="34" charset="-18"/>
              </a:rPr>
              <a:t>WRITE FOR RIGHTS 2025</a:t>
            </a:r>
          </a:p>
        </p:txBody>
      </p:sp>
      <p:pic>
        <p:nvPicPr>
          <p:cNvPr id="5" name="Picture 2" descr="&#10;">
            <a:extLst>
              <a:ext uri="{FF2B5EF4-FFF2-40B4-BE49-F238E27FC236}">
                <a16:creationId xmlns:a16="http://schemas.microsoft.com/office/drawing/2014/main" id="{CFF62937-7B1E-752A-017B-5146B9DA1154}"/>
              </a:ext>
            </a:extLst>
          </p:cNvPr>
          <p:cNvPicPr>
            <a:picLocks noChangeAspect="1" noChangeArrowheads="1"/>
          </p:cNvPicPr>
          <p:nvPr/>
        </p:nvPicPr>
        <p:blipFill>
          <a:blip r:embed="rId2" cstate="print"/>
          <a:srcRect l="-603" r="29666"/>
          <a:stretch>
            <a:fillRect/>
          </a:stretch>
        </p:blipFill>
        <p:spPr bwMode="auto">
          <a:xfrm>
            <a:off x="160866" y="2142066"/>
            <a:ext cx="5006747" cy="2130648"/>
          </a:xfrm>
          <a:prstGeom prst="rect">
            <a:avLst/>
          </a:prstGeom>
          <a:noFill/>
        </p:spPr>
      </p:pic>
      <p:pic>
        <p:nvPicPr>
          <p:cNvPr id="9" name="Picture 2" descr="&#10;">
            <a:extLst>
              <a:ext uri="{FF2B5EF4-FFF2-40B4-BE49-F238E27FC236}">
                <a16:creationId xmlns:a16="http://schemas.microsoft.com/office/drawing/2014/main" id="{2C29C968-193C-7643-CF5A-54CE539DD5A1}"/>
              </a:ext>
            </a:extLst>
          </p:cNvPr>
          <p:cNvPicPr>
            <a:picLocks noChangeAspect="1" noChangeArrowheads="1"/>
          </p:cNvPicPr>
          <p:nvPr/>
        </p:nvPicPr>
        <p:blipFill>
          <a:blip r:embed="rId2" cstate="print"/>
          <a:srcRect l="77988" r="-228"/>
          <a:stretch>
            <a:fillRect/>
          </a:stretch>
        </p:blipFill>
        <p:spPr bwMode="auto">
          <a:xfrm>
            <a:off x="10183025" y="2142066"/>
            <a:ext cx="1569720" cy="2130648"/>
          </a:xfrm>
          <a:prstGeom prst="rect">
            <a:avLst/>
          </a:prstGeom>
          <a:noFill/>
        </p:spPr>
      </p:pic>
      <p:sp>
        <p:nvSpPr>
          <p:cNvPr id="10" name="TextBox 9">
            <a:extLst>
              <a:ext uri="{FF2B5EF4-FFF2-40B4-BE49-F238E27FC236}">
                <a16:creationId xmlns:a16="http://schemas.microsoft.com/office/drawing/2014/main" id="{6E2A0408-CA68-96D9-67DB-BF54C1FEA36D}"/>
              </a:ext>
            </a:extLst>
          </p:cNvPr>
          <p:cNvSpPr txBox="1"/>
          <p:nvPr/>
        </p:nvSpPr>
        <p:spPr>
          <a:xfrm>
            <a:off x="470745" y="4505688"/>
            <a:ext cx="11282000" cy="646331"/>
          </a:xfrm>
          <a:prstGeom prst="rect">
            <a:avLst/>
          </a:prstGeom>
          <a:noFill/>
        </p:spPr>
        <p:txBody>
          <a:bodyPr wrap="square" rtlCol="0">
            <a:spAutoFit/>
          </a:bodyPr>
          <a:lstStyle/>
          <a:p>
            <a:r>
              <a:rPr lang="en-US" sz="3600" b="1" dirty="0">
                <a:latin typeface="Amnesty Trade Gothic" panose="020B0503040303020004" pitchFamily="34" charset="-18"/>
              </a:rPr>
              <a:t>Ellinor Guttorm Utsi, Sámi reindeer herders – Norway</a:t>
            </a:r>
          </a:p>
        </p:txBody>
      </p:sp>
    </p:spTree>
    <p:extLst>
      <p:ext uri="{BB962C8B-B14F-4D97-AF65-F5344CB8AC3E}">
        <p14:creationId xmlns:p14="http://schemas.microsoft.com/office/powerpoint/2010/main" val="2445945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D2CDF-B499-6707-D78E-3A10CEF9C166}"/>
              </a:ext>
            </a:extLst>
          </p:cNvPr>
          <p:cNvSpPr/>
          <p:nvPr/>
        </p:nvSpPr>
        <p:spPr>
          <a:xfrm>
            <a:off x="0" y="1634066"/>
            <a:ext cx="12192000" cy="52239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4">
            <a:extLst>
              <a:ext uri="{FF2B5EF4-FFF2-40B4-BE49-F238E27FC236}">
                <a16:creationId xmlns:a16="http://schemas.microsoft.com/office/drawing/2014/main" id="{8C13E10D-DCCC-8BC7-F26C-DFE0EEDD885E}"/>
              </a:ext>
            </a:extLst>
          </p:cNvPr>
          <p:cNvSpPr txBox="1">
            <a:spLocks noGrp="1"/>
          </p:cNvSpPr>
          <p:nvPr>
            <p:ph type="title"/>
          </p:nvPr>
        </p:nvSpPr>
        <p:spPr>
          <a:xfrm>
            <a:off x="389466" y="713705"/>
            <a:ext cx="9529838" cy="590931"/>
          </a:xfrm>
          <a:prstGeom prst="rect">
            <a:avLst/>
          </a:prstGeom>
          <a:noFill/>
        </p:spPr>
        <p:txBody>
          <a:bodyPr wrap="square" rtlCol="0">
            <a:spAutoFit/>
          </a:bodyPr>
          <a:lstStyle/>
          <a:p>
            <a:r>
              <a:rPr lang="en-US" sz="3600" b="1" dirty="0">
                <a:latin typeface="Amnesty Trade Gothic" panose="020B0503040303020004" pitchFamily="34" charset="-18"/>
              </a:rPr>
              <a:t>ELLINOR GUTTORM UTSI - NORWAY</a:t>
            </a:r>
          </a:p>
        </p:txBody>
      </p:sp>
      <p:pic>
        <p:nvPicPr>
          <p:cNvPr id="1026" name="Picture 2" descr="Virtual Write for Rights-International Human Rights Day 2020 (WA) | Amnesty  International USA">
            <a:extLst>
              <a:ext uri="{FF2B5EF4-FFF2-40B4-BE49-F238E27FC236}">
                <a16:creationId xmlns:a16="http://schemas.microsoft.com/office/drawing/2014/main" id="{FE75FFE4-BC10-323F-2519-CA22AA18E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9679" y="384274"/>
            <a:ext cx="1595119" cy="2059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E4C4AA0-A87D-40B3-79B8-2883361A74B6}"/>
              </a:ext>
            </a:extLst>
          </p:cNvPr>
          <p:cNvSpPr/>
          <p:nvPr/>
        </p:nvSpPr>
        <p:spPr>
          <a:xfrm>
            <a:off x="4010236" y="2099733"/>
            <a:ext cx="4171527" cy="42926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ki vsebuje besede človeški obraz, oblačila, oseba, nasmeh&#10;&#10;Vsebina, ustvarjena z UI, morda ni pravilna.">
            <a:extLst>
              <a:ext uri="{FF2B5EF4-FFF2-40B4-BE49-F238E27FC236}">
                <a16:creationId xmlns:a16="http://schemas.microsoft.com/office/drawing/2014/main" id="{32EFB802-2998-F8BB-B23C-42A89BB71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799" y="2312833"/>
            <a:ext cx="3866400" cy="3866400"/>
          </a:xfrm>
          <a:prstGeom prst="rect">
            <a:avLst/>
          </a:prstGeom>
        </p:spPr>
      </p:pic>
    </p:spTree>
    <p:extLst>
      <p:ext uri="{BB962C8B-B14F-4D97-AF65-F5344CB8AC3E}">
        <p14:creationId xmlns:p14="http://schemas.microsoft.com/office/powerpoint/2010/main" val="3663120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9531B6-7273-E19B-E5A6-519BB39B074F}"/>
              </a:ext>
            </a:extLst>
          </p:cNvPr>
          <p:cNvSpPr/>
          <p:nvPr/>
        </p:nvSpPr>
        <p:spPr>
          <a:xfrm>
            <a:off x="0" y="0"/>
            <a:ext cx="5100320" cy="6858000"/>
          </a:xfrm>
          <a:prstGeom prst="rect">
            <a:avLst/>
          </a:prstGeom>
          <a:solidFill>
            <a:srgbClr val="FFF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8B8893-0FDA-2C2E-B5EE-1380CB9C9E21}"/>
              </a:ext>
            </a:extLst>
          </p:cNvPr>
          <p:cNvSpPr>
            <a:spLocks noGrp="1"/>
          </p:cNvSpPr>
          <p:nvPr>
            <p:ph type="title"/>
          </p:nvPr>
        </p:nvSpPr>
        <p:spPr>
          <a:xfrm>
            <a:off x="256540" y="5230654"/>
            <a:ext cx="4587240" cy="1325563"/>
          </a:xfrm>
        </p:spPr>
        <p:txBody>
          <a:bodyPr/>
          <a:lstStyle/>
          <a:p>
            <a:r>
              <a:rPr lang="en-US" dirty="0">
                <a:highlight>
                  <a:srgbClr val="000000"/>
                </a:highlight>
                <a:latin typeface="Amnesty Trade Gothic" panose="020B0503040303020004" pitchFamily="34" charset="-18"/>
              </a:rPr>
              <a:t>WHO IS SHE?</a:t>
            </a:r>
          </a:p>
        </p:txBody>
      </p:sp>
      <p:sp>
        <p:nvSpPr>
          <p:cNvPr id="3" name="Content Placeholder 2">
            <a:extLst>
              <a:ext uri="{FF2B5EF4-FFF2-40B4-BE49-F238E27FC236}">
                <a16:creationId xmlns:a16="http://schemas.microsoft.com/office/drawing/2014/main" id="{F2009EB5-CB82-99BE-9C38-21A8E5CD999E}"/>
              </a:ext>
            </a:extLst>
          </p:cNvPr>
          <p:cNvSpPr>
            <a:spLocks noGrp="1"/>
          </p:cNvSpPr>
          <p:nvPr>
            <p:ph idx="1"/>
          </p:nvPr>
        </p:nvSpPr>
        <p:spPr>
          <a:xfrm>
            <a:off x="5524863" y="442079"/>
            <a:ext cx="6263640" cy="5232401"/>
          </a:xfrm>
        </p:spPr>
        <p:txBody>
          <a:bodyPr>
            <a:noAutofit/>
          </a:bodyPr>
          <a:lstStyle/>
          <a:p>
            <a:pPr marL="0" indent="0">
              <a:buNone/>
            </a:pPr>
            <a:r>
              <a:rPr lang="en-US" sz="2200" dirty="0">
                <a:latin typeface="Amnesty Trade Gothic" panose="020B0503040303020004" pitchFamily="34" charset="-18"/>
              </a:rPr>
              <a:t>Ellinor Guttorm Utsi is an Indigenous Sámi woman, and a passionate leader fighting to protect her community’s ancient reindeer-herding way of life in northern Norway. As a spokesperson, she speaks out for her family and her people who have followed seasonal migration routes across the Arctic for generations. They rely on summer grazing lands in </a:t>
            </a:r>
            <a:r>
              <a:rPr lang="en-US" sz="2200" dirty="0" err="1">
                <a:latin typeface="Amnesty Trade Gothic" panose="020B0503040303020004" pitchFamily="34" charset="-18"/>
              </a:rPr>
              <a:t>Čorgaš</a:t>
            </a:r>
            <a:r>
              <a:rPr lang="en-US" sz="2200" dirty="0">
                <a:latin typeface="Amnesty Trade Gothic" panose="020B0503040303020004" pitchFamily="34" charset="-18"/>
              </a:rPr>
              <a:t>, lands now under urgent threat. </a:t>
            </a:r>
          </a:p>
          <a:p>
            <a:pPr marL="0" indent="0">
              <a:buNone/>
            </a:pPr>
            <a:r>
              <a:rPr lang="en-US" sz="2200" dirty="0">
                <a:latin typeface="Amnesty Trade Gothic" panose="020B0503040303020004" pitchFamily="34" charset="-18"/>
              </a:rPr>
              <a:t>Reindeer herding is central to the Sámi food system, which depends on migratory grazing across the Arctic landscape to produce sustainable food, clothing and crafts. </a:t>
            </a:r>
          </a:p>
          <a:p>
            <a:pPr marL="0" indent="0">
              <a:buNone/>
            </a:pPr>
            <a:r>
              <a:rPr lang="en-US" sz="2200" dirty="0">
                <a:latin typeface="Amnesty Trade Gothic" panose="020B0503040303020004" pitchFamily="34" charset="-18"/>
              </a:rPr>
              <a:t>Ellinor leads efforts to defend her community’s rights to land and culture, highlighting the ongoing struggle of Indigenous Peoples caught between climate change, land rights and renewable energy development. </a:t>
            </a:r>
          </a:p>
        </p:txBody>
      </p:sp>
    </p:spTree>
    <p:extLst>
      <p:ext uri="{BB962C8B-B14F-4D97-AF65-F5344CB8AC3E}">
        <p14:creationId xmlns:p14="http://schemas.microsoft.com/office/powerpoint/2010/main" val="160489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DA6DB-E8CA-E955-BDD0-4CA87504DE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B9D4958-6D06-EFE8-1495-DD1F473FF48E}"/>
              </a:ext>
            </a:extLst>
          </p:cNvPr>
          <p:cNvSpPr/>
          <p:nvPr/>
        </p:nvSpPr>
        <p:spPr>
          <a:xfrm>
            <a:off x="0" y="0"/>
            <a:ext cx="5100320" cy="6858000"/>
          </a:xfrm>
          <a:prstGeom prst="rect">
            <a:avLst/>
          </a:prstGeom>
          <a:solidFill>
            <a:srgbClr val="FFF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1E0AF-B048-6950-50F9-826D3F8DE459}"/>
              </a:ext>
            </a:extLst>
          </p:cNvPr>
          <p:cNvSpPr>
            <a:spLocks noGrp="1"/>
          </p:cNvSpPr>
          <p:nvPr>
            <p:ph type="title"/>
          </p:nvPr>
        </p:nvSpPr>
        <p:spPr>
          <a:xfrm>
            <a:off x="256540" y="5230654"/>
            <a:ext cx="4587240" cy="1325563"/>
          </a:xfrm>
        </p:spPr>
        <p:txBody>
          <a:bodyPr/>
          <a:lstStyle/>
          <a:p>
            <a:r>
              <a:rPr lang="en-US" dirty="0">
                <a:highlight>
                  <a:srgbClr val="000000"/>
                </a:highlight>
                <a:latin typeface="Amnesty Trade Gothic" panose="020B0503040303020004" pitchFamily="34" charset="-18"/>
              </a:rPr>
              <a:t>WHO IS SHE?</a:t>
            </a:r>
          </a:p>
        </p:txBody>
      </p:sp>
      <p:sp>
        <p:nvSpPr>
          <p:cNvPr id="3" name="Content Placeholder 2">
            <a:extLst>
              <a:ext uri="{FF2B5EF4-FFF2-40B4-BE49-F238E27FC236}">
                <a16:creationId xmlns:a16="http://schemas.microsoft.com/office/drawing/2014/main" id="{CD074A96-7187-5E01-1D5B-79D8DCF6AB92}"/>
              </a:ext>
            </a:extLst>
          </p:cNvPr>
          <p:cNvSpPr>
            <a:spLocks noGrp="1"/>
          </p:cNvSpPr>
          <p:nvPr>
            <p:ph idx="1"/>
          </p:nvPr>
        </p:nvSpPr>
        <p:spPr>
          <a:xfrm>
            <a:off x="5567680" y="812799"/>
            <a:ext cx="6263640" cy="5232401"/>
          </a:xfrm>
        </p:spPr>
        <p:txBody>
          <a:bodyPr>
            <a:noAutofit/>
          </a:bodyPr>
          <a:lstStyle/>
          <a:p>
            <a:pPr marL="0" indent="0">
              <a:buNone/>
            </a:pPr>
            <a:r>
              <a:rPr lang="en-US" sz="2200" dirty="0">
                <a:latin typeface="Amnesty Trade Gothic" panose="020B0503040303020004" pitchFamily="34" charset="-18"/>
              </a:rPr>
              <a:t>In 2023, several hundred wind turbines were suddenly proposed across Sámi territory, with many planned directly on Ellinor’s summer grazing lands. These huge projects would bring hundreds of turbines, roads and power lines that would break up the land, disrupt reindeer migration, and destroy a way of life deeply connected to nature. </a:t>
            </a:r>
          </a:p>
          <a:p>
            <a:pPr marL="0" indent="0">
              <a:buNone/>
            </a:pPr>
            <a:r>
              <a:rPr lang="en-US" sz="2200" dirty="0">
                <a:latin typeface="Amnesty Trade Gothic" panose="020B0503040303020004" pitchFamily="34" charset="-18"/>
              </a:rPr>
              <a:t>Despite fierce opposition, Norwegian authorities are rushing approvals. Ellinor is tirelessly working to ensure Sámi voices are heard and their rights respected, but time is running out. </a:t>
            </a:r>
          </a:p>
          <a:p>
            <a:pPr marL="0" indent="0">
              <a:buNone/>
            </a:pPr>
            <a:endParaRPr lang="en-US" sz="1600" dirty="0">
              <a:latin typeface="Amnesty Trade Gothic" panose="020B0503040303020004" pitchFamily="34" charset="-18"/>
            </a:endParaRPr>
          </a:p>
          <a:p>
            <a:pPr marL="0" indent="0">
              <a:buNone/>
            </a:pPr>
            <a:r>
              <a:rPr lang="en-US" sz="2200" b="1" dirty="0">
                <a:latin typeface="Amnesty Trade Gothic" panose="020B0503040303020004" pitchFamily="34" charset="-18"/>
              </a:rPr>
              <a:t>Call on Norway to listen to Ellinor and the Sámi People, and help them protect their land, livelihoods and culture. </a:t>
            </a:r>
          </a:p>
        </p:txBody>
      </p:sp>
    </p:spTree>
    <p:extLst>
      <p:ext uri="{BB962C8B-B14F-4D97-AF65-F5344CB8AC3E}">
        <p14:creationId xmlns:p14="http://schemas.microsoft.com/office/powerpoint/2010/main" val="49274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6DFAAF2E-697B-F10C-9A64-8838F20CE7B6}"/>
              </a:ext>
            </a:extLst>
          </p:cNvPr>
          <p:cNvGraphicFramePr>
            <a:graphicFrameLocks noGrp="1"/>
          </p:cNvGraphicFramePr>
          <p:nvPr>
            <p:extLst>
              <p:ext uri="{D42A27DB-BD31-4B8C-83A1-F6EECF244321}">
                <p14:modId xmlns:p14="http://schemas.microsoft.com/office/powerpoint/2010/main" val="943665210"/>
              </p:ext>
            </p:extLst>
          </p:nvPr>
        </p:nvGraphicFramePr>
        <p:xfrm>
          <a:off x="3048000" y="13970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729575373"/>
                    </a:ext>
                  </a:extLst>
                </a:gridCol>
              </a:tblGrid>
              <a:tr h="370840">
                <a:tc>
                  <a:txBody>
                    <a:bodyPr/>
                    <a:lstStyle/>
                    <a:p>
                      <a:r>
                        <a:rPr lang="sl-SI" dirty="0">
                          <a:solidFill>
                            <a:schemeClr val="tx1"/>
                          </a:solidFill>
                        </a:rPr>
                        <a:t>A SHORT VIDEO</a:t>
                      </a:r>
                    </a:p>
                  </a:txBody>
                  <a:tcPr>
                    <a:noFill/>
                  </a:tcPr>
                </a:tc>
                <a:extLst>
                  <a:ext uri="{0D108BD9-81ED-4DB2-BD59-A6C34878D82A}">
                    <a16:rowId xmlns:a16="http://schemas.microsoft.com/office/drawing/2014/main" val="348989527"/>
                  </a:ext>
                </a:extLst>
              </a:tr>
            </a:tbl>
          </a:graphicData>
        </a:graphic>
      </p:graphicFrame>
      <p:pic>
        <p:nvPicPr>
          <p:cNvPr id="7" name="Slika 6" descr="Slika, ki vsebuje besede na prostem, oseba, oblačila, človeški obraz&#10;&#10;Vsebina, ustvarjena z UI, morda ni pravilna.">
            <a:extLst>
              <a:ext uri="{FF2B5EF4-FFF2-40B4-BE49-F238E27FC236}">
                <a16:creationId xmlns:a16="http://schemas.microsoft.com/office/drawing/2014/main" id="{B6067EAB-202A-1DD1-74A1-EC4CA5F02C7A}"/>
              </a:ext>
            </a:extLst>
          </p:cNvPr>
          <p:cNvPicPr>
            <a:picLocks noChangeAspect="1"/>
          </p:cNvPicPr>
          <p:nvPr/>
        </p:nvPicPr>
        <p:blipFill>
          <a:blip r:embed="rId2"/>
          <a:stretch>
            <a:fillRect/>
          </a:stretch>
        </p:blipFill>
        <p:spPr>
          <a:xfrm>
            <a:off x="6378063" y="2847340"/>
            <a:ext cx="3703689" cy="2469126"/>
          </a:xfrm>
          <a:prstGeom prst="rect">
            <a:avLst/>
          </a:prstGeom>
        </p:spPr>
      </p:pic>
      <p:graphicFrame>
        <p:nvGraphicFramePr>
          <p:cNvPr id="2" name="Tabela 1">
            <a:extLst>
              <a:ext uri="{FF2B5EF4-FFF2-40B4-BE49-F238E27FC236}">
                <a16:creationId xmlns:a16="http://schemas.microsoft.com/office/drawing/2014/main" id="{157CE93A-A520-4212-9E4A-C64788135C7F}"/>
              </a:ext>
            </a:extLst>
          </p:cNvPr>
          <p:cNvGraphicFramePr>
            <a:graphicFrameLocks noGrp="1"/>
          </p:cNvGraphicFramePr>
          <p:nvPr>
            <p:extLst>
              <p:ext uri="{D42A27DB-BD31-4B8C-83A1-F6EECF244321}">
                <p14:modId xmlns:p14="http://schemas.microsoft.com/office/powerpoint/2010/main" val="2870208206"/>
              </p:ext>
            </p:extLst>
          </p:nvPr>
        </p:nvGraphicFramePr>
        <p:xfrm>
          <a:off x="1809137" y="3243580"/>
          <a:ext cx="3805083" cy="1426743"/>
        </p:xfrm>
        <a:graphic>
          <a:graphicData uri="http://schemas.openxmlformats.org/drawingml/2006/table">
            <a:tbl>
              <a:tblPr firstRow="1" bandRow="1">
                <a:tableStyleId>{5C22544A-7EE6-4342-B048-85BDC9FD1C3A}</a:tableStyleId>
              </a:tblPr>
              <a:tblGrid>
                <a:gridCol w="3805083">
                  <a:extLst>
                    <a:ext uri="{9D8B030D-6E8A-4147-A177-3AD203B41FA5}">
                      <a16:colId xmlns:a16="http://schemas.microsoft.com/office/drawing/2014/main" val="3354893840"/>
                    </a:ext>
                  </a:extLst>
                </a:gridCol>
              </a:tblGrid>
              <a:tr h="1426743">
                <a:tc>
                  <a:txBody>
                    <a:bodyPr/>
                    <a:lstStyle/>
                    <a:p>
                      <a:r>
                        <a:rPr lang="sl-SI" sz="2400" b="1" i="0" u="sng" strike="noStrike" cap="none" dirty="0">
                          <a:solidFill>
                            <a:schemeClr val="bg1"/>
                          </a:solidFill>
                          <a:effectLst/>
                          <a:highlight>
                            <a:srgbClr val="FFFF00"/>
                          </a:highlight>
                          <a:latin typeface="+mn-lt"/>
                          <a:ea typeface="+mn-ea"/>
                          <a:cs typeface="+mn-cs"/>
                          <a:sym typeface="Arial"/>
                          <a:hlinkClick r:id="rId3">
                            <a:extLst>
                              <a:ext uri="{A12FA001-AC4F-418D-AE19-62706E023703}">
                                <ahyp:hlinkClr xmlns:ahyp="http://schemas.microsoft.com/office/drawing/2018/hyperlinkcolor" val="tx"/>
                              </a:ext>
                            </a:extLst>
                          </a:hlinkClick>
                        </a:rPr>
                        <a:t>https://youtu.be/neCp1LUytBs</a:t>
                      </a:r>
                      <a:endParaRPr lang="sl-SI" sz="2400" dirty="0">
                        <a:solidFill>
                          <a:schemeClr val="bg1"/>
                        </a:solidFill>
                        <a:highlight>
                          <a:srgbClr val="FFFF00"/>
                        </a:highlight>
                      </a:endParaRPr>
                    </a:p>
                  </a:txBody>
                  <a:tcPr>
                    <a:noFill/>
                  </a:tcPr>
                </a:tc>
                <a:extLst>
                  <a:ext uri="{0D108BD9-81ED-4DB2-BD59-A6C34878D82A}">
                    <a16:rowId xmlns:a16="http://schemas.microsoft.com/office/drawing/2014/main" val="3154203760"/>
                  </a:ext>
                </a:extLst>
              </a:tr>
            </a:tbl>
          </a:graphicData>
        </a:graphic>
      </p:graphicFrame>
    </p:spTree>
    <p:extLst>
      <p:ext uri="{BB962C8B-B14F-4D97-AF65-F5344CB8AC3E}">
        <p14:creationId xmlns:p14="http://schemas.microsoft.com/office/powerpoint/2010/main" val="14782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9F1412-0EBA-A854-2FA1-D92F458E1916}"/>
              </a:ext>
            </a:extLst>
          </p:cNvPr>
          <p:cNvSpPr/>
          <p:nvPr/>
        </p:nvSpPr>
        <p:spPr>
          <a:xfrm>
            <a:off x="1407160" y="549038"/>
            <a:ext cx="9377680" cy="4907280"/>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00" dirty="0"/>
          </a:p>
        </p:txBody>
      </p:sp>
      <p:pic>
        <p:nvPicPr>
          <p:cNvPr id="3" name="Picture 2" descr="Virtual Write for Rights-International Human Rights Day 2020 (WA) | Amnesty  International USA">
            <a:extLst>
              <a:ext uri="{FF2B5EF4-FFF2-40B4-BE49-F238E27FC236}">
                <a16:creationId xmlns:a16="http://schemas.microsoft.com/office/drawing/2014/main" id="{12203759-F1EF-9A88-0488-C2D51B8A9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5279" y="792709"/>
            <a:ext cx="1269999" cy="163968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7BF51D2-21DF-0838-CA4F-305448745F28}"/>
              </a:ext>
            </a:extLst>
          </p:cNvPr>
          <p:cNvCxnSpPr/>
          <p:nvPr/>
        </p:nvCxnSpPr>
        <p:spPr>
          <a:xfrm>
            <a:off x="7101840" y="1007875"/>
            <a:ext cx="0" cy="388112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348EE59-F961-FF8B-57F6-871A0236C0F7}"/>
              </a:ext>
            </a:extLst>
          </p:cNvPr>
          <p:cNvSpPr txBox="1">
            <a:spLocks/>
          </p:cNvSpPr>
          <p:nvPr/>
        </p:nvSpPr>
        <p:spPr>
          <a:xfrm>
            <a:off x="1696722" y="1058675"/>
            <a:ext cx="45872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highlight>
                  <a:srgbClr val="000000"/>
                </a:highlight>
                <a:latin typeface="Amnesty Trade Gothic" panose="020B0503040303020004" pitchFamily="34" charset="-18"/>
              </a:rPr>
              <a:t>WRITE TO THE </a:t>
            </a:r>
          </a:p>
          <a:p>
            <a:r>
              <a:rPr lang="en-US" sz="3600" b="1" dirty="0">
                <a:highlight>
                  <a:srgbClr val="000000"/>
                </a:highlight>
                <a:latin typeface="Amnesty Trade Gothic" panose="020B0503040303020004" pitchFamily="34" charset="-18"/>
              </a:rPr>
              <a:t>PRIME MINISTER</a:t>
            </a:r>
            <a:endParaRPr lang="en-US" sz="3600" dirty="0">
              <a:highlight>
                <a:srgbClr val="000000"/>
              </a:highlight>
              <a:latin typeface="Amnesty Trade Gothic" panose="020B0503040303020004" pitchFamily="34" charset="-18"/>
            </a:endParaRPr>
          </a:p>
        </p:txBody>
      </p:sp>
      <p:sp>
        <p:nvSpPr>
          <p:cNvPr id="10" name="Title 1">
            <a:extLst>
              <a:ext uri="{FF2B5EF4-FFF2-40B4-BE49-F238E27FC236}">
                <a16:creationId xmlns:a16="http://schemas.microsoft.com/office/drawing/2014/main" id="{B505C81C-B3BD-BE43-666E-190F4CD68495}"/>
              </a:ext>
            </a:extLst>
          </p:cNvPr>
          <p:cNvSpPr txBox="1">
            <a:spLocks/>
          </p:cNvSpPr>
          <p:nvPr/>
        </p:nvSpPr>
        <p:spPr>
          <a:xfrm>
            <a:off x="1686555" y="2481156"/>
            <a:ext cx="52323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latin typeface="Amnesty Trade Gothic" panose="020B0503040303020004" pitchFamily="34" charset="-18"/>
              </a:rPr>
              <a:t>Demand that the rights of the Sámi reindeer-herding communities are protected by  ensuring industrial wind-power projects that threaten their lands and way of life do not proceed without the free, prior and informed consent of the affected Sámi.</a:t>
            </a:r>
          </a:p>
        </p:txBody>
      </p:sp>
      <p:sp>
        <p:nvSpPr>
          <p:cNvPr id="11" name="Title 1">
            <a:extLst>
              <a:ext uri="{FF2B5EF4-FFF2-40B4-BE49-F238E27FC236}">
                <a16:creationId xmlns:a16="http://schemas.microsoft.com/office/drawing/2014/main" id="{F4A851AA-9322-9CF0-CFED-40EA1185D10C}"/>
              </a:ext>
            </a:extLst>
          </p:cNvPr>
          <p:cNvSpPr txBox="1">
            <a:spLocks/>
          </p:cNvSpPr>
          <p:nvPr/>
        </p:nvSpPr>
        <p:spPr>
          <a:xfrm>
            <a:off x="7238997" y="3002678"/>
            <a:ext cx="2505077" cy="2932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Amnesty Trade Gothic" panose="020B0503040303020004" pitchFamily="34" charset="-18"/>
              </a:rPr>
              <a:t>Prime Minister of Norway</a:t>
            </a:r>
            <a:endParaRPr lang="en-US" sz="1500" dirty="0">
              <a:solidFill>
                <a:schemeClr val="bg1"/>
              </a:solidFill>
              <a:latin typeface="Amnesty Trade Gothic" panose="020B0503040303020004" pitchFamily="34" charset="-18"/>
            </a:endParaRPr>
          </a:p>
        </p:txBody>
      </p:sp>
      <p:sp>
        <p:nvSpPr>
          <p:cNvPr id="12" name="Title 1">
            <a:extLst>
              <a:ext uri="{FF2B5EF4-FFF2-40B4-BE49-F238E27FC236}">
                <a16:creationId xmlns:a16="http://schemas.microsoft.com/office/drawing/2014/main" id="{0A0645DE-EE36-6323-8212-468E9A8E8097}"/>
              </a:ext>
            </a:extLst>
          </p:cNvPr>
          <p:cNvSpPr txBox="1">
            <a:spLocks/>
          </p:cNvSpPr>
          <p:nvPr/>
        </p:nvSpPr>
        <p:spPr>
          <a:xfrm>
            <a:off x="7228845" y="2533800"/>
            <a:ext cx="194563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bg1"/>
                </a:solidFill>
                <a:latin typeface="Amnesty Trade Gothic" panose="020B0503040303020004" pitchFamily="34" charset="-18"/>
              </a:rPr>
              <a:t>ADDRESS:</a:t>
            </a:r>
            <a:endParaRPr lang="en-US" sz="2800" dirty="0">
              <a:solidFill>
                <a:schemeClr val="bg1"/>
              </a:solidFill>
              <a:latin typeface="Amnesty Trade Gothic" panose="020B0503040303020004" pitchFamily="34" charset="-18"/>
            </a:endParaRPr>
          </a:p>
        </p:txBody>
      </p:sp>
      <p:cxnSp>
        <p:nvCxnSpPr>
          <p:cNvPr id="14" name="Straight Connector 13">
            <a:extLst>
              <a:ext uri="{FF2B5EF4-FFF2-40B4-BE49-F238E27FC236}">
                <a16:creationId xmlns:a16="http://schemas.microsoft.com/office/drawing/2014/main" id="{A4BE0D39-ACFA-5C13-1981-8A919EC7D7FC}"/>
              </a:ext>
            </a:extLst>
          </p:cNvPr>
          <p:cNvCxnSpPr/>
          <p:nvPr/>
        </p:nvCxnSpPr>
        <p:spPr>
          <a:xfrm>
            <a:off x="7320281" y="3339380"/>
            <a:ext cx="29768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C645D0A-EB1E-8EC9-1AEA-8995A369BEB5}"/>
              </a:ext>
            </a:extLst>
          </p:cNvPr>
          <p:cNvCxnSpPr>
            <a:cxnSpLocks/>
          </p:cNvCxnSpPr>
          <p:nvPr/>
        </p:nvCxnSpPr>
        <p:spPr>
          <a:xfrm flipV="1">
            <a:off x="7320281" y="3745812"/>
            <a:ext cx="2976880" cy="115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DB622E2-7AD3-8400-D734-2EA515C8A52E}"/>
              </a:ext>
            </a:extLst>
          </p:cNvPr>
          <p:cNvCxnSpPr/>
          <p:nvPr/>
        </p:nvCxnSpPr>
        <p:spPr>
          <a:xfrm>
            <a:off x="7320281" y="4167499"/>
            <a:ext cx="29768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17AF801-E16E-CADF-08A8-9B102945C72B}"/>
              </a:ext>
            </a:extLst>
          </p:cNvPr>
          <p:cNvCxnSpPr/>
          <p:nvPr/>
        </p:nvCxnSpPr>
        <p:spPr>
          <a:xfrm>
            <a:off x="7320281" y="4567540"/>
            <a:ext cx="297688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82FD9E64-5F4B-148A-943C-29DADC605A9F}"/>
              </a:ext>
            </a:extLst>
          </p:cNvPr>
          <p:cNvSpPr txBox="1">
            <a:spLocks/>
          </p:cNvSpPr>
          <p:nvPr/>
        </p:nvSpPr>
        <p:spPr>
          <a:xfrm>
            <a:off x="7228837" y="3411683"/>
            <a:ext cx="3246119" cy="3424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Amnesty Trade Gothic" panose="020B0503040303020004" pitchFamily="34" charset="-18"/>
              </a:rPr>
              <a:t>Office of the Prime Minister</a:t>
            </a:r>
            <a:endParaRPr lang="en-US" sz="1500" dirty="0">
              <a:solidFill>
                <a:schemeClr val="bg1"/>
              </a:solidFill>
              <a:latin typeface="Amnesty Trade Gothic" panose="020B0503040303020004" pitchFamily="34" charset="-18"/>
            </a:endParaRPr>
          </a:p>
        </p:txBody>
      </p:sp>
      <p:sp>
        <p:nvSpPr>
          <p:cNvPr id="20" name="Title 1">
            <a:extLst>
              <a:ext uri="{FF2B5EF4-FFF2-40B4-BE49-F238E27FC236}">
                <a16:creationId xmlns:a16="http://schemas.microsoft.com/office/drawing/2014/main" id="{DC50399B-B504-F50E-CF5C-2DF8950B86F3}"/>
              </a:ext>
            </a:extLst>
          </p:cNvPr>
          <p:cNvSpPr txBox="1">
            <a:spLocks/>
          </p:cNvSpPr>
          <p:nvPr/>
        </p:nvSpPr>
        <p:spPr>
          <a:xfrm>
            <a:off x="7256782" y="3825075"/>
            <a:ext cx="3637278" cy="3424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Amnesty Trade Gothic" panose="020B0503040303020004" pitchFamily="34" charset="-18"/>
              </a:rPr>
              <a:t>PO box 8001 Dep</a:t>
            </a:r>
            <a:endParaRPr lang="en-US" sz="1500" dirty="0">
              <a:solidFill>
                <a:schemeClr val="bg1"/>
              </a:solidFill>
              <a:latin typeface="Amnesty Trade Gothic" panose="020B0503040303020004" pitchFamily="34" charset="-18"/>
            </a:endParaRPr>
          </a:p>
        </p:txBody>
      </p:sp>
      <p:sp>
        <p:nvSpPr>
          <p:cNvPr id="21" name="Title 1">
            <a:extLst>
              <a:ext uri="{FF2B5EF4-FFF2-40B4-BE49-F238E27FC236}">
                <a16:creationId xmlns:a16="http://schemas.microsoft.com/office/drawing/2014/main" id="{6FAC88DF-E592-86DE-B9D7-D09932A87D58}"/>
              </a:ext>
            </a:extLst>
          </p:cNvPr>
          <p:cNvSpPr txBox="1">
            <a:spLocks/>
          </p:cNvSpPr>
          <p:nvPr/>
        </p:nvSpPr>
        <p:spPr>
          <a:xfrm>
            <a:off x="7238998" y="4388010"/>
            <a:ext cx="3637278" cy="3424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dirty="0">
              <a:solidFill>
                <a:schemeClr val="bg1"/>
              </a:solidFill>
              <a:latin typeface="Trade Gothic Next" panose="020B0503040303020004" pitchFamily="34" charset="0"/>
            </a:endParaRPr>
          </a:p>
        </p:txBody>
      </p:sp>
      <p:sp>
        <p:nvSpPr>
          <p:cNvPr id="22" name="Title 1">
            <a:extLst>
              <a:ext uri="{FF2B5EF4-FFF2-40B4-BE49-F238E27FC236}">
                <a16:creationId xmlns:a16="http://schemas.microsoft.com/office/drawing/2014/main" id="{48D5989A-8BDB-6E09-D645-8AA9A1147881}"/>
              </a:ext>
            </a:extLst>
          </p:cNvPr>
          <p:cNvSpPr txBox="1">
            <a:spLocks/>
          </p:cNvSpPr>
          <p:nvPr/>
        </p:nvSpPr>
        <p:spPr>
          <a:xfrm>
            <a:off x="7256782" y="4225115"/>
            <a:ext cx="3637278" cy="3424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Amnesty Trade Gothic" panose="020B0503040303020004" pitchFamily="34" charset="-18"/>
              </a:rPr>
              <a:t>0030 Oslo</a:t>
            </a:r>
          </a:p>
          <a:p>
            <a:endParaRPr lang="en-US" sz="1500" dirty="0">
              <a:solidFill>
                <a:schemeClr val="bg1"/>
              </a:solidFill>
              <a:latin typeface="Trade Gothic Next" panose="020B0503040303020004" pitchFamily="34" charset="0"/>
            </a:endParaRPr>
          </a:p>
        </p:txBody>
      </p:sp>
      <p:sp>
        <p:nvSpPr>
          <p:cNvPr id="23" name="Title 1">
            <a:extLst>
              <a:ext uri="{FF2B5EF4-FFF2-40B4-BE49-F238E27FC236}">
                <a16:creationId xmlns:a16="http://schemas.microsoft.com/office/drawing/2014/main" id="{537B5FA3-4529-0C1C-7488-1CE616A91A78}"/>
              </a:ext>
            </a:extLst>
          </p:cNvPr>
          <p:cNvSpPr txBox="1">
            <a:spLocks/>
          </p:cNvSpPr>
          <p:nvPr/>
        </p:nvSpPr>
        <p:spPr>
          <a:xfrm>
            <a:off x="7256782" y="4646140"/>
            <a:ext cx="3637278" cy="3424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 b="1" dirty="0">
                <a:solidFill>
                  <a:schemeClr val="bg1"/>
                </a:solidFill>
                <a:latin typeface="Amnesty Trade Gothic" panose="020B0503040303020004" pitchFamily="34" charset="-18"/>
              </a:rPr>
              <a:t>NORWAY</a:t>
            </a:r>
          </a:p>
          <a:p>
            <a:endParaRPr lang="en-US" sz="1500" dirty="0">
              <a:solidFill>
                <a:schemeClr val="bg1"/>
              </a:solidFill>
              <a:latin typeface="Trade Gothic Next" panose="020B0503040303020004" pitchFamily="34" charset="0"/>
            </a:endParaRPr>
          </a:p>
        </p:txBody>
      </p:sp>
      <p:sp>
        <p:nvSpPr>
          <p:cNvPr id="24" name="Rectangle 23">
            <a:extLst>
              <a:ext uri="{FF2B5EF4-FFF2-40B4-BE49-F238E27FC236}">
                <a16:creationId xmlns:a16="http://schemas.microsoft.com/office/drawing/2014/main" id="{ADBA7DDE-5329-75AC-85A7-4DA09CEEA695}"/>
              </a:ext>
            </a:extLst>
          </p:cNvPr>
          <p:cNvSpPr/>
          <p:nvPr/>
        </p:nvSpPr>
        <p:spPr>
          <a:xfrm>
            <a:off x="2092959" y="4433522"/>
            <a:ext cx="4450081" cy="486339"/>
          </a:xfrm>
          <a:prstGeom prst="rect">
            <a:avLst/>
          </a:prstGeom>
          <a:solidFill>
            <a:srgbClr val="FFF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482B7E77-12FF-4C5B-4AE8-E2DD8B393051}"/>
              </a:ext>
            </a:extLst>
          </p:cNvPr>
          <p:cNvSpPr txBox="1">
            <a:spLocks/>
          </p:cNvSpPr>
          <p:nvPr/>
        </p:nvSpPr>
        <p:spPr>
          <a:xfrm>
            <a:off x="2092958" y="4505478"/>
            <a:ext cx="4450081" cy="3424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bg1"/>
                </a:solidFill>
                <a:latin typeface="Amnesty Trade Gothic" panose="020B0503040303020004" pitchFamily="34" charset="-18"/>
              </a:rPr>
              <a:t>SALUTATION: “Dear Prime Minister,”</a:t>
            </a:r>
            <a:endParaRPr lang="en-US" sz="1800" dirty="0">
              <a:solidFill>
                <a:schemeClr val="bg1"/>
              </a:solidFill>
              <a:latin typeface="Amnesty Trade Gothic" panose="020B0503040303020004" pitchFamily="34" charset="-18"/>
            </a:endParaRPr>
          </a:p>
        </p:txBody>
      </p:sp>
      <p:sp>
        <p:nvSpPr>
          <p:cNvPr id="29" name="Title 1">
            <a:extLst>
              <a:ext uri="{FF2B5EF4-FFF2-40B4-BE49-F238E27FC236}">
                <a16:creationId xmlns:a16="http://schemas.microsoft.com/office/drawing/2014/main" id="{4C4FDBE9-768B-B308-7039-1F9905CD9414}"/>
              </a:ext>
            </a:extLst>
          </p:cNvPr>
          <p:cNvSpPr txBox="1">
            <a:spLocks/>
          </p:cNvSpPr>
          <p:nvPr/>
        </p:nvSpPr>
        <p:spPr>
          <a:xfrm>
            <a:off x="854653" y="5706130"/>
            <a:ext cx="1164611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highlight>
                  <a:srgbClr val="FFFF00"/>
                </a:highlight>
                <a:latin typeface="Amnesty Trade Gothic" panose="020B0503040303020004" pitchFamily="34" charset="-18"/>
              </a:rPr>
              <a:t>Send letters to Amnesty International Slovenia: </a:t>
            </a:r>
            <a:r>
              <a:rPr lang="en-US" sz="2400" b="1" dirty="0" err="1">
                <a:solidFill>
                  <a:schemeClr val="bg1"/>
                </a:solidFill>
                <a:highlight>
                  <a:srgbClr val="FFFF00"/>
                </a:highlight>
                <a:latin typeface="Amnesty Trade Gothic" panose="020B0503040303020004" pitchFamily="34" charset="-18"/>
              </a:rPr>
              <a:t>Dunajska</a:t>
            </a:r>
            <a:r>
              <a:rPr lang="en-US" sz="2400" b="1" dirty="0">
                <a:solidFill>
                  <a:schemeClr val="bg1"/>
                </a:solidFill>
                <a:highlight>
                  <a:srgbClr val="FFFF00"/>
                </a:highlight>
                <a:latin typeface="Amnesty Trade Gothic" panose="020B0503040303020004" pitchFamily="34" charset="-18"/>
              </a:rPr>
              <a:t> c. 5, 1000 Ljubljana</a:t>
            </a:r>
          </a:p>
          <a:p>
            <a:r>
              <a:rPr lang="en-US" sz="2400" b="1" dirty="0">
                <a:solidFill>
                  <a:schemeClr val="bg1"/>
                </a:solidFill>
                <a:highlight>
                  <a:srgbClr val="FFFF00"/>
                </a:highlight>
                <a:latin typeface="Amnesty Trade Gothic" panose="020B0503040303020004" pitchFamily="34" charset="-18"/>
              </a:rPr>
              <a:t>where they will be collected and forwarded.</a:t>
            </a:r>
            <a:endParaRPr lang="en-US" sz="2400" dirty="0">
              <a:solidFill>
                <a:schemeClr val="bg1"/>
              </a:solidFill>
              <a:highlight>
                <a:srgbClr val="FFFF00"/>
              </a:highlight>
              <a:latin typeface="Amnesty Trade Gothic" panose="020B0503040303020004" pitchFamily="34" charset="-18"/>
            </a:endParaRPr>
          </a:p>
        </p:txBody>
      </p:sp>
    </p:spTree>
    <p:extLst>
      <p:ext uri="{BB962C8B-B14F-4D97-AF65-F5344CB8AC3E}">
        <p14:creationId xmlns:p14="http://schemas.microsoft.com/office/powerpoint/2010/main" val="205415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9C4B86-8427-A814-7451-232F03EF97B8}"/>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C2562A-DF57-0B11-AED2-348DB90CABDB}"/>
              </a:ext>
            </a:extLst>
          </p:cNvPr>
          <p:cNvSpPr txBox="1">
            <a:spLocks/>
          </p:cNvSpPr>
          <p:nvPr/>
        </p:nvSpPr>
        <p:spPr>
          <a:xfrm>
            <a:off x="539254" y="607263"/>
            <a:ext cx="72859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highlight>
                  <a:srgbClr val="FFFF00"/>
                </a:highlight>
                <a:latin typeface="Amnesty Trade Gothic" panose="020B0503040303020004" pitchFamily="34" charset="-18"/>
              </a:rPr>
              <a:t>SHOW ELLINOR, HER COMMUNITY, AND ALL SÁMI REINDEER HERDERS THAT YOU STAND WITH THEM</a:t>
            </a:r>
            <a:endParaRPr lang="en-US" sz="4000" dirty="0">
              <a:solidFill>
                <a:schemeClr val="bg1"/>
              </a:solidFill>
              <a:highlight>
                <a:srgbClr val="FFFF00"/>
              </a:highlight>
              <a:latin typeface="Amnesty Trade Gothic" panose="020B0503040303020004" pitchFamily="34" charset="-18"/>
            </a:endParaRPr>
          </a:p>
        </p:txBody>
      </p:sp>
      <p:sp>
        <p:nvSpPr>
          <p:cNvPr id="5" name="Title 1">
            <a:extLst>
              <a:ext uri="{FF2B5EF4-FFF2-40B4-BE49-F238E27FC236}">
                <a16:creationId xmlns:a16="http://schemas.microsoft.com/office/drawing/2014/main" id="{AD2A462E-9628-540F-3BB4-DDCACFD9A37D}"/>
              </a:ext>
            </a:extLst>
          </p:cNvPr>
          <p:cNvSpPr txBox="1">
            <a:spLocks/>
          </p:cNvSpPr>
          <p:nvPr/>
        </p:nvSpPr>
        <p:spPr>
          <a:xfrm>
            <a:off x="655910" y="3732631"/>
            <a:ext cx="589017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Amnesty Trade Gothic" panose="020B0503040303020004" pitchFamily="34" charset="-18"/>
              </a:rPr>
              <a:t>Send your messages of support to amplify their voices and defend their culture, land and future.</a:t>
            </a:r>
          </a:p>
        </p:txBody>
      </p:sp>
      <p:pic>
        <p:nvPicPr>
          <p:cNvPr id="12" name="Picture 2" descr="Virtual Write for Rights-International Human Rights Day 2020 (WA) | Amnesty  International USA">
            <a:extLst>
              <a:ext uri="{FF2B5EF4-FFF2-40B4-BE49-F238E27FC236}">
                <a16:creationId xmlns:a16="http://schemas.microsoft.com/office/drawing/2014/main" id="{B4EE2CBB-07CC-2A0C-07D1-02966A35C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9679" y="384274"/>
            <a:ext cx="1595119" cy="205944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9D47728-2F08-39AC-EFE2-7BC7D03186DA}"/>
              </a:ext>
            </a:extLst>
          </p:cNvPr>
          <p:cNvSpPr/>
          <p:nvPr/>
        </p:nvSpPr>
        <p:spPr>
          <a:xfrm>
            <a:off x="7201989" y="3254063"/>
            <a:ext cx="4450759" cy="21513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b="1" dirty="0">
              <a:solidFill>
                <a:schemeClr val="bg1"/>
              </a:solidFill>
              <a:latin typeface="Trade Gothic Next" panose="020B0503040303020004" pitchFamily="34" charset="0"/>
            </a:endParaRPr>
          </a:p>
        </p:txBody>
      </p:sp>
      <p:sp>
        <p:nvSpPr>
          <p:cNvPr id="14" name="Title 1">
            <a:extLst>
              <a:ext uri="{FF2B5EF4-FFF2-40B4-BE49-F238E27FC236}">
                <a16:creationId xmlns:a16="http://schemas.microsoft.com/office/drawing/2014/main" id="{4E87D4DB-6D47-41EF-A7D7-B77929740389}"/>
              </a:ext>
            </a:extLst>
          </p:cNvPr>
          <p:cNvSpPr txBox="1">
            <a:spLocks/>
          </p:cNvSpPr>
          <p:nvPr/>
        </p:nvSpPr>
        <p:spPr>
          <a:xfrm>
            <a:off x="539252" y="5160319"/>
            <a:ext cx="5890169" cy="10904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highlight>
                  <a:srgbClr val="000000"/>
                </a:highlight>
                <a:latin typeface="Amnesty Trade Gothic" panose="020B0503040303020004" pitchFamily="34" charset="-18"/>
              </a:rPr>
              <a:t>Write letters directly or forwarded to Amnesty Slovenia, or post on social media using </a:t>
            </a:r>
          </a:p>
          <a:p>
            <a:r>
              <a:rPr lang="en-US" sz="2000" b="1" dirty="0">
                <a:highlight>
                  <a:srgbClr val="000000"/>
                </a:highlight>
                <a:latin typeface="Amnesty Trade Gothic" panose="020B0503040303020004" pitchFamily="34" charset="-18"/>
              </a:rPr>
              <a:t>#W4R25 #ProtectSámi Rights</a:t>
            </a:r>
          </a:p>
          <a:p>
            <a:r>
              <a:rPr lang="en-US" sz="2000" b="1" dirty="0">
                <a:highlight>
                  <a:srgbClr val="000000"/>
                </a:highlight>
                <a:latin typeface="Amnesty Trade Gothic" panose="020B0503040303020004" pitchFamily="34" charset="-18"/>
              </a:rPr>
              <a:t>and tag @amnestyslovenia</a:t>
            </a:r>
            <a:endParaRPr lang="en-US" sz="2000" dirty="0">
              <a:highlight>
                <a:srgbClr val="000000"/>
              </a:highlight>
              <a:latin typeface="Amnesty Trade Gothic" panose="020B0503040303020004" pitchFamily="34" charset="-18"/>
            </a:endParaRPr>
          </a:p>
        </p:txBody>
      </p:sp>
      <p:sp>
        <p:nvSpPr>
          <p:cNvPr id="16" name="Title 1">
            <a:extLst>
              <a:ext uri="{FF2B5EF4-FFF2-40B4-BE49-F238E27FC236}">
                <a16:creationId xmlns:a16="http://schemas.microsoft.com/office/drawing/2014/main" id="{2BD9D48E-4926-CE1A-BA07-9E0B838E2DB9}"/>
              </a:ext>
            </a:extLst>
          </p:cNvPr>
          <p:cNvSpPr txBox="1">
            <a:spLocks/>
          </p:cNvSpPr>
          <p:nvPr/>
        </p:nvSpPr>
        <p:spPr>
          <a:xfrm>
            <a:off x="7394106" y="3912289"/>
            <a:ext cx="445075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000" b="1" dirty="0">
                <a:latin typeface="Amnesty Trade Gothic" panose="020B0503040303020004" pitchFamily="34" charset="-18"/>
              </a:rPr>
              <a:t>Ellinor Guttorm Utsi</a:t>
            </a:r>
          </a:p>
          <a:p>
            <a:pPr>
              <a:lnSpc>
                <a:spcPct val="100000"/>
              </a:lnSpc>
            </a:pPr>
            <a:r>
              <a:rPr lang="en-US" sz="2000" b="1" dirty="0">
                <a:latin typeface="Amnesty Trade Gothic" panose="020B0503040303020004" pitchFamily="34" charset="-18"/>
              </a:rPr>
              <a:t>c/o Amnesty International Norway</a:t>
            </a:r>
          </a:p>
          <a:p>
            <a:pPr>
              <a:lnSpc>
                <a:spcPct val="100000"/>
              </a:lnSpc>
            </a:pPr>
            <a:r>
              <a:rPr lang="en-US" sz="2000" b="1" dirty="0">
                <a:latin typeface="Amnesty Trade Gothic" panose="020B0503040303020004" pitchFamily="34" charset="-18"/>
              </a:rPr>
              <a:t>0106 Oslo</a:t>
            </a:r>
          </a:p>
          <a:p>
            <a:pPr>
              <a:lnSpc>
                <a:spcPct val="100000"/>
              </a:lnSpc>
            </a:pPr>
            <a:r>
              <a:rPr lang="en-US" sz="2000" b="1" dirty="0">
                <a:latin typeface="Amnesty Trade Gothic" panose="020B0503040303020004" pitchFamily="34" charset="-18"/>
              </a:rPr>
              <a:t>NORWAY</a:t>
            </a:r>
          </a:p>
        </p:txBody>
      </p:sp>
      <p:sp>
        <p:nvSpPr>
          <p:cNvPr id="17" name="Title 1">
            <a:extLst>
              <a:ext uri="{FF2B5EF4-FFF2-40B4-BE49-F238E27FC236}">
                <a16:creationId xmlns:a16="http://schemas.microsoft.com/office/drawing/2014/main" id="{46ACE528-1C4B-FE65-47CA-837F2CC01D54}"/>
              </a:ext>
            </a:extLst>
          </p:cNvPr>
          <p:cNvSpPr txBox="1">
            <a:spLocks/>
          </p:cNvSpPr>
          <p:nvPr/>
        </p:nvSpPr>
        <p:spPr>
          <a:xfrm>
            <a:off x="7394106" y="3429000"/>
            <a:ext cx="194563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mnesty Trade Gothic" panose="020B0503040303020004" pitchFamily="34" charset="-18"/>
              </a:rPr>
              <a:t>ADDRESS:</a:t>
            </a:r>
            <a:endParaRPr lang="en-US" sz="2800" dirty="0">
              <a:latin typeface="Amnesty Trade Gothic" panose="020B0503040303020004" pitchFamily="34" charset="-18"/>
            </a:endParaRPr>
          </a:p>
        </p:txBody>
      </p:sp>
    </p:spTree>
    <p:extLst>
      <p:ext uri="{BB962C8B-B14F-4D97-AF65-F5344CB8AC3E}">
        <p14:creationId xmlns:p14="http://schemas.microsoft.com/office/powerpoint/2010/main" val="22159887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9" ma:contentTypeDescription="Ustvari nov dokument." ma:contentTypeScope="" ma:versionID="55791bbbb0fe6ceafe4b04c175490dc3">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dc70147a925428715a67fbff18ffeb13"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25a06c07-6e84-45be-ab86-f411a42df3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5a9fff42-ee7b-4945-8c8b-a15f796328c6}" ma:internalName="TaxCatchAll" ma:showField="CatchAllData" ma:web="fc37e61d-d9e7-49a6-a270-435704b03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c37e61d-d9e7-49a6-a270-435704b032aa">
      <UserInfo>
        <DisplayName/>
        <AccountId xsi:nil="true"/>
        <AccountType/>
      </UserInfo>
    </SharedWithUsers>
    <lcf76f155ced4ddcb4097134ff3c332f xmlns="01e40f41-5b4f-4617-b3e8-d2f7fb43de41">
      <Terms xmlns="http://schemas.microsoft.com/office/infopath/2007/PartnerControls"/>
    </lcf76f155ced4ddcb4097134ff3c332f>
    <TaxCatchAll xmlns="fc37e61d-d9e7-49a6-a270-435704b032aa" xsi:nil="true"/>
  </documentManagement>
</p:properties>
</file>

<file path=customXml/itemProps1.xml><?xml version="1.0" encoding="utf-8"?>
<ds:datastoreItem xmlns:ds="http://schemas.openxmlformats.org/officeDocument/2006/customXml" ds:itemID="{D0DEEFDB-63F4-4B0A-AAAC-7CDADBB95A34}">
  <ds:schemaRefs>
    <ds:schemaRef ds:uri="http://schemas.microsoft.com/sharepoint/v3/contenttype/forms"/>
  </ds:schemaRefs>
</ds:datastoreItem>
</file>

<file path=customXml/itemProps2.xml><?xml version="1.0" encoding="utf-8"?>
<ds:datastoreItem xmlns:ds="http://schemas.openxmlformats.org/officeDocument/2006/customXml" ds:itemID="{8CA4C8DA-F7AF-416A-AF7D-11FBEF7A5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40f41-5b4f-4617-b3e8-d2f7fb43de41"/>
    <ds:schemaRef ds:uri="fc37e61d-d9e7-49a6-a270-435704b03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6C9AD6-9734-4B56-B193-EACC0B499B0F}">
  <ds:schemaRefs>
    <ds:schemaRef ds:uri="http://schemas.microsoft.com/office/2006/metadata/properties"/>
    <ds:schemaRef ds:uri="http://schemas.microsoft.com/office/infopath/2007/PartnerControls"/>
    <ds:schemaRef ds:uri="fc37e61d-d9e7-49a6-a270-435704b032aa"/>
    <ds:schemaRef ds:uri="01e40f41-5b4f-4617-b3e8-d2f7fb43de41"/>
  </ds:schemaRefs>
</ds:datastoreItem>
</file>

<file path=docProps/app.xml><?xml version="1.0" encoding="utf-8"?>
<Properties xmlns="http://schemas.openxmlformats.org/officeDocument/2006/extended-properties" xmlns:vt="http://schemas.openxmlformats.org/officeDocument/2006/docPropsVTypes">
  <Template>W4R Damisoa </Template>
  <TotalTime>439</TotalTime>
  <Words>441</Words>
  <Application>Microsoft Office PowerPoint</Application>
  <PresentationFormat>Širokozaslonsko</PresentationFormat>
  <Paragraphs>37</Paragraphs>
  <Slides>7</Slides>
  <Notes>1</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7</vt:i4>
      </vt:variant>
    </vt:vector>
  </HeadingPairs>
  <TitlesOfParts>
    <vt:vector size="13" baseType="lpstr">
      <vt:lpstr>Aptos</vt:lpstr>
      <vt:lpstr>Amnesty Trade Gothic</vt:lpstr>
      <vt:lpstr>Arial</vt:lpstr>
      <vt:lpstr>Trade Gothic Next</vt:lpstr>
      <vt:lpstr>Aptos Display</vt:lpstr>
      <vt:lpstr>Office Theme</vt:lpstr>
      <vt:lpstr>WRITE FOR RIGHTS 2025</vt:lpstr>
      <vt:lpstr>ELLINOR GUTTORM UTSI - NORWAY</vt:lpstr>
      <vt:lpstr>WHO IS SHE?</vt:lpstr>
      <vt:lpstr>WHO IS SHE?</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Agnes Charton</dc:creator>
  <cp:lastModifiedBy>Simona Podobnikar</cp:lastModifiedBy>
  <cp:revision>1</cp:revision>
  <dcterms:created xsi:type="dcterms:W3CDTF">2025-07-30T07:56:33Z</dcterms:created>
  <dcterms:modified xsi:type="dcterms:W3CDTF">2025-10-17T06:47:31Z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0x010100F27C1BA77FD8CD4580A475C513D81D5F</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