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60" r:id="rId3"/>
    <p:sldId id="284" r:id="rId4"/>
    <p:sldId id="285" r:id="rId5"/>
    <p:sldId id="286" r:id="rId6"/>
    <p:sldId id="287" r:id="rId7"/>
    <p:sldId id="288" r:id="rId8"/>
    <p:sldId id="257" r:id="rId9"/>
    <p:sldId id="280" r:id="rId10"/>
    <p:sldId id="281" r:id="rId11"/>
    <p:sldId id="282" r:id="rId12"/>
    <p:sldId id="271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10" autoAdjust="0"/>
    <p:restoredTop sz="90929"/>
  </p:normalViewPr>
  <p:slideViewPr>
    <p:cSldViewPr>
      <p:cViewPr varScale="1">
        <p:scale>
          <a:sx n="87" d="100"/>
          <a:sy n="87" d="100"/>
        </p:scale>
        <p:origin x="1632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91A02-2A39-4C14-A3EE-46C379FD4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1870B-2656-4F11-B1F5-04FEB882BB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A3A5B-ED5E-4849-9A07-E1374B3750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28311-0B65-4350-8C87-80DED6C803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E7751-5BD5-457B-95E7-8D18043AF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A5AA4-A728-4E84-8E32-7914D0026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6CFD5-FC09-408B-8630-753B247F67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7B6FD-0F46-4A65-B37C-9F8EFCC321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D4F79-B60D-4D92-8441-69F08EE1D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B8D6C-F874-4341-9F7C-943717072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AD4C9-94D1-4522-AE32-BFF54FBB9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text styles</a:t>
            </a:r>
          </a:p>
          <a:p>
            <a:pPr lvl="1"/>
            <a:r>
              <a:rPr lang="en-US" altLang="sl-SI" smtClean="0"/>
              <a:t>Second level</a:t>
            </a:r>
          </a:p>
          <a:p>
            <a:pPr lvl="2"/>
            <a:r>
              <a:rPr lang="en-US" altLang="sl-SI" smtClean="0"/>
              <a:t>Third level</a:t>
            </a:r>
          </a:p>
          <a:p>
            <a:pPr lvl="3"/>
            <a:r>
              <a:rPr lang="en-US" altLang="sl-SI" smtClean="0"/>
              <a:t>Fourth level</a:t>
            </a:r>
          </a:p>
          <a:p>
            <a:pPr lvl="4"/>
            <a:r>
              <a:rPr lang="en-US" altLang="sl-SI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8B40D2A8-12DF-4CFC-865E-1068684747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2475656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sl-SI" altLang="sl-SI" sz="6500" b="1" dirty="0" smtClean="0">
                <a:latin typeface="Amnesty Trade Gothic Cn" pitchFamily="34" charset="-18"/>
              </a:rPr>
              <a:t>Pišem za pravice</a:t>
            </a:r>
            <a:r>
              <a:rPr lang="en-US" altLang="sl-SI" sz="6500" dirty="0" smtClean="0">
                <a:latin typeface="Amnesty Trade Gothic Cn" pitchFamily="34" charset="-18"/>
              </a:rPr>
              <a:t/>
            </a:r>
            <a:br>
              <a:rPr lang="en-US" altLang="sl-SI" sz="6500" dirty="0" smtClean="0">
                <a:latin typeface="Amnesty Trade Gothic Cn" pitchFamily="34" charset="-18"/>
              </a:rPr>
            </a:br>
            <a:r>
              <a:rPr lang="en-US" altLang="sl-SI" sz="800" dirty="0" smtClean="0">
                <a:latin typeface="Amnesty Trade Gothic Cn" pitchFamily="34" charset="-18"/>
              </a:rPr>
              <a:t/>
            </a:r>
            <a:br>
              <a:rPr lang="en-US" altLang="sl-SI" sz="800" dirty="0" smtClean="0">
                <a:latin typeface="Amnesty Trade Gothic Cn" pitchFamily="34" charset="-18"/>
              </a:rPr>
            </a:br>
            <a:r>
              <a:rPr lang="sl-SI" altLang="sl-SI" dirty="0" smtClean="0">
                <a:latin typeface="Amnesty Trade Gothic Cn" pitchFamily="34" charset="-18"/>
              </a:rPr>
              <a:t>november-december </a:t>
            </a:r>
            <a:r>
              <a:rPr lang="sl-SI" altLang="sl-SI" dirty="0" smtClean="0">
                <a:latin typeface="Amnesty Trade Gothic Cn" pitchFamily="34" charset="-18"/>
              </a:rPr>
              <a:t>2019</a:t>
            </a:r>
            <a:endParaRPr lang="en-US" altLang="sl-SI" dirty="0" smtClean="0">
              <a:latin typeface="Amnesty Trade Gothic Cn" pitchFamily="34" charset="-18"/>
            </a:endParaRPr>
          </a:p>
        </p:txBody>
      </p:sp>
      <p:pic>
        <p:nvPicPr>
          <p:cNvPr id="4" name="Označba mesta vseb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2416181"/>
            <a:ext cx="6627928" cy="446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033118"/>
            <a:ext cx="8136904" cy="4392488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sl-SI" altLang="sl-SI" sz="2800" dirty="0" smtClean="0">
                <a:latin typeface="Amnesty Trade Gothic" pitchFamily="34" charset="-18"/>
              </a:rPr>
              <a:t>1. Sodelujoči bodo pisali </a:t>
            </a:r>
            <a:r>
              <a:rPr lang="sl-SI" altLang="sl-SI" sz="2800" b="1" dirty="0" smtClean="0">
                <a:latin typeface="Amnesty Trade Gothic" pitchFamily="34" charset="-18"/>
              </a:rPr>
              <a:t>apele </a:t>
            </a:r>
            <a:r>
              <a:rPr lang="sl-SI" altLang="sl-SI" sz="2800" dirty="0" smtClean="0">
                <a:latin typeface="Amnesty Trade Gothic" pitchFamily="34" charset="-18"/>
              </a:rPr>
              <a:t>(na roko napisana </a:t>
            </a:r>
            <a:r>
              <a:rPr lang="sl-SI" altLang="sl-SI" sz="2800" dirty="0" smtClean="0">
                <a:latin typeface="Amnesty Trade Gothic" pitchFamily="34" charset="-18"/>
              </a:rPr>
              <a:t>pisma) iranskim, filipinskim, kanadskim, nigerijskim in slovenskim oblastem, v katerih jih bodo pozvali k prenehanju kršitev.</a:t>
            </a:r>
            <a:endParaRPr lang="sl-SI" altLang="sl-SI" sz="2800" dirty="0">
              <a:latin typeface="Amnesty Trade Gothic" pitchFamily="34" charset="-18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sl-SI" altLang="sl-SI" sz="2800" dirty="0" smtClean="0">
                <a:latin typeface="Amnesty Trade Gothic" pitchFamily="34" charset="-18"/>
              </a:rPr>
              <a:t>2. </a:t>
            </a:r>
            <a:r>
              <a:rPr lang="sl-SI" altLang="sl-SI" sz="2800" b="1" dirty="0" smtClean="0">
                <a:latin typeface="Amnesty Trade Gothic" pitchFamily="34" charset="-18"/>
              </a:rPr>
              <a:t>Za </a:t>
            </a:r>
            <a:r>
              <a:rPr lang="sl-SI" altLang="sl-SI" sz="2800" b="1" dirty="0" err="1" smtClean="0">
                <a:latin typeface="Amnesty Trade Gothic" pitchFamily="34" charset="-18"/>
              </a:rPr>
              <a:t>Yasaman</a:t>
            </a:r>
            <a:r>
              <a:rPr lang="sl-SI" altLang="sl-SI" sz="2800" b="1" dirty="0" smtClean="0">
                <a:latin typeface="Amnesty Trade Gothic" pitchFamily="34" charset="-18"/>
              </a:rPr>
              <a:t>, </a:t>
            </a:r>
            <a:r>
              <a:rPr lang="sl-SI" altLang="sl-SI" sz="2800" b="1" dirty="0" err="1" smtClean="0">
                <a:latin typeface="Amnesty Trade Gothic" pitchFamily="34" charset="-18"/>
              </a:rPr>
              <a:t>Marinel</a:t>
            </a:r>
            <a:r>
              <a:rPr lang="sl-SI" altLang="sl-SI" sz="2800" b="1" dirty="0" smtClean="0">
                <a:latin typeface="Amnesty Trade Gothic" pitchFamily="34" charset="-18"/>
              </a:rPr>
              <a:t>, mlade iz </a:t>
            </a:r>
            <a:r>
              <a:rPr lang="sl-SI" altLang="sl-SI" sz="2800" b="1" dirty="0" err="1" smtClean="0">
                <a:latin typeface="Amnesty Trade Gothic" pitchFamily="34" charset="-18"/>
              </a:rPr>
              <a:t>Grassy</a:t>
            </a:r>
            <a:r>
              <a:rPr lang="sl-SI" altLang="sl-SI" sz="2800" b="1" dirty="0" smtClean="0">
                <a:latin typeface="Amnesty Trade Gothic" pitchFamily="34" charset="-18"/>
              </a:rPr>
              <a:t> </a:t>
            </a:r>
            <a:r>
              <a:rPr lang="sl-SI" altLang="sl-SI" sz="2800" b="1" dirty="0" err="1" smtClean="0">
                <a:latin typeface="Amnesty Trade Gothic" pitchFamily="34" charset="-18"/>
              </a:rPr>
              <a:t>Narrows</a:t>
            </a:r>
            <a:r>
              <a:rPr lang="sl-SI" altLang="sl-SI" sz="2800" b="1" dirty="0" smtClean="0">
                <a:latin typeface="Amnesty Trade Gothic" pitchFamily="34" charset="-18"/>
              </a:rPr>
              <a:t>, </a:t>
            </a:r>
            <a:r>
              <a:rPr lang="sl-SI" altLang="sl-SI" sz="2800" b="1" dirty="0" err="1" smtClean="0">
                <a:latin typeface="Amnesty Trade Gothic" pitchFamily="34" charset="-18"/>
              </a:rPr>
              <a:t>Nasuja</a:t>
            </a:r>
            <a:r>
              <a:rPr lang="sl-SI" altLang="sl-SI" sz="2800" b="1" dirty="0" smtClean="0">
                <a:latin typeface="Amnesty Trade Gothic" pitchFamily="34" charset="-18"/>
              </a:rPr>
              <a:t> in starejše v Sloveniji bodo ustvarili solidarnostna sporočila</a:t>
            </a:r>
            <a:r>
              <a:rPr lang="sl-SI" altLang="sl-SI" sz="2800" dirty="0" smtClean="0">
                <a:latin typeface="Amnesty Trade Gothic" pitchFamily="34" charset="-18"/>
              </a:rPr>
              <a:t> (pisma, risbe, fotografije, video posnetke …).</a:t>
            </a:r>
            <a:endParaRPr lang="en-US" altLang="sl-SI" sz="2800" dirty="0">
              <a:latin typeface="Amnesty Trade Gothic" pitchFamily="34" charset="-18"/>
            </a:endParaRPr>
          </a:p>
          <a:p>
            <a:pPr marL="0" indent="0" eaLnBrk="1" hangingPunct="1">
              <a:buNone/>
            </a:pPr>
            <a:endParaRPr lang="en-US" altLang="sl-SI" sz="2800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2771800" y="116632"/>
            <a:ext cx="3200400" cy="914400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en-US" altLang="sl-SI" b="1" dirty="0" smtClean="0">
                <a:latin typeface="Amnesty Trade Gothic Cn" pitchFamily="34" charset="-18"/>
              </a:rPr>
              <a:t>K</a:t>
            </a:r>
            <a:r>
              <a:rPr lang="sl-SI" altLang="sl-SI" b="1" dirty="0" smtClean="0">
                <a:latin typeface="Amnesty Trade Gothic Cn" pitchFamily="34" charset="-18"/>
              </a:rPr>
              <a:t>aj</a:t>
            </a:r>
            <a:r>
              <a:rPr lang="en-US" altLang="sl-SI" b="1" dirty="0" smtClean="0">
                <a:latin typeface="Amnesty Trade Gothic Cn" pitchFamily="34" charset="-18"/>
              </a:rPr>
              <a:t>?</a:t>
            </a:r>
            <a:endParaRPr lang="en-US" altLang="sl-SI" dirty="0" smtClean="0">
              <a:latin typeface="Amnesty Trade Gothic Cn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99656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196752"/>
            <a:ext cx="8568952" cy="5328592"/>
          </a:xfrm>
        </p:spPr>
        <p:txBody>
          <a:bodyPr/>
          <a:lstStyle/>
          <a:p>
            <a:pPr marL="609600" indent="-609600" eaLnBrk="1" hangingPunct="1">
              <a:lnSpc>
                <a:spcPct val="150000"/>
              </a:lnSpc>
              <a:buFontTx/>
              <a:buAutoNum type="arabicPeriod"/>
            </a:pPr>
            <a:r>
              <a:rPr lang="cs-CZ" altLang="sl-SI" sz="2800" b="1" dirty="0">
                <a:latin typeface="Amnesty Trade Gothic" pitchFamily="34" charset="-18"/>
              </a:rPr>
              <a:t>Kratko in jedrnato! </a:t>
            </a:r>
            <a:endParaRPr lang="cs-CZ" altLang="sl-SI" sz="2800" b="1" dirty="0" smtClean="0">
              <a:latin typeface="Amnesty Trade Gothic" pitchFamily="34" charset="-18"/>
            </a:endParaRPr>
          </a:p>
          <a:p>
            <a:pPr marL="609600" indent="-609600" eaLnBrk="1" hangingPunct="1">
              <a:lnSpc>
                <a:spcPct val="150000"/>
              </a:lnSpc>
              <a:buFontTx/>
              <a:buAutoNum type="arabicPeriod"/>
            </a:pPr>
            <a:r>
              <a:rPr lang="cs-CZ" altLang="sl-SI" sz="2800" b="1" dirty="0" smtClean="0">
                <a:latin typeface="Amnesty Trade Gothic" pitchFamily="34" charset="-18"/>
              </a:rPr>
              <a:t>Spošt</a:t>
            </a:r>
            <a:r>
              <a:rPr lang="sl-SI" altLang="sl-SI" sz="2800" b="1" dirty="0">
                <a:latin typeface="Amnesty Trade Gothic" pitchFamily="34" charset="-18"/>
              </a:rPr>
              <a:t>l</a:t>
            </a:r>
            <a:r>
              <a:rPr lang="cs-CZ" altLang="sl-SI" sz="2800" b="1" dirty="0" smtClean="0">
                <a:latin typeface="Amnesty Trade Gothic" pitchFamily="34" charset="-18"/>
              </a:rPr>
              <a:t>jivo</a:t>
            </a:r>
            <a:r>
              <a:rPr lang="cs-CZ" altLang="sl-SI" sz="2800" dirty="0" smtClean="0">
                <a:latin typeface="Amnesty Trade Gothic" pitchFamily="34" charset="-18"/>
              </a:rPr>
              <a:t>. </a:t>
            </a:r>
            <a:endParaRPr lang="cs-CZ" altLang="sl-SI" sz="2800" dirty="0">
              <a:latin typeface="Amnesty Trade Gothic" pitchFamily="34" charset="-18"/>
            </a:endParaRPr>
          </a:p>
          <a:p>
            <a:pPr marL="609600" indent="-609600" eaLnBrk="1" hangingPunct="1">
              <a:lnSpc>
                <a:spcPct val="150000"/>
              </a:lnSpc>
              <a:buFontTx/>
              <a:buAutoNum type="arabicPeriod"/>
            </a:pPr>
            <a:r>
              <a:rPr lang="cs-CZ" altLang="sl-SI" sz="2800" b="1" dirty="0" smtClean="0">
                <a:latin typeface="Amnesty Trade Gothic" pitchFamily="34" charset="-18"/>
              </a:rPr>
              <a:t>Vklju</a:t>
            </a:r>
            <a:r>
              <a:rPr lang="sl-SI" altLang="sl-SI" sz="2800" b="1" dirty="0" smtClean="0">
                <a:latin typeface="Amnesty Trade Gothic" pitchFamily="34" charset="-18"/>
              </a:rPr>
              <a:t>čim</a:t>
            </a:r>
            <a:r>
              <a:rPr lang="cs-CZ" altLang="sl-SI" sz="2800" b="1" dirty="0">
                <a:latin typeface="Amnesty Trade Gothic" pitchFamily="34" charset="-18"/>
              </a:rPr>
              <a:t>o </a:t>
            </a:r>
            <a:r>
              <a:rPr lang="cs-CZ" altLang="sl-SI" sz="2800" b="1" dirty="0" smtClean="0">
                <a:latin typeface="Amnesty Trade Gothic" pitchFamily="34" charset="-18"/>
              </a:rPr>
              <a:t>dejstva o kršitvah </a:t>
            </a:r>
            <a:r>
              <a:rPr lang="cs-CZ" altLang="sl-SI" sz="2800" b="1" dirty="0">
                <a:latin typeface="Amnesty Trade Gothic" pitchFamily="34" charset="-18"/>
              </a:rPr>
              <a:t>in </a:t>
            </a:r>
            <a:r>
              <a:rPr lang="cs-CZ" altLang="sl-SI" sz="2800" b="1" dirty="0" smtClean="0">
                <a:latin typeface="Amnesty Trade Gothic" pitchFamily="34" charset="-18"/>
              </a:rPr>
              <a:t>zahteve, </a:t>
            </a:r>
            <a:r>
              <a:rPr lang="cs-CZ" altLang="sl-SI" sz="2800" dirty="0" smtClean="0">
                <a:latin typeface="Amnesty Trade Gothic" pitchFamily="34" charset="-18"/>
              </a:rPr>
              <a:t>naj jih odpravijo.</a:t>
            </a:r>
          </a:p>
          <a:p>
            <a:pPr marL="609600" indent="-609600" eaLnBrk="1" hangingPunct="1">
              <a:lnSpc>
                <a:spcPct val="150000"/>
              </a:lnSpc>
              <a:buFontTx/>
              <a:buAutoNum type="arabicPeriod"/>
            </a:pPr>
            <a:r>
              <a:rPr lang="cs-CZ" altLang="sl-SI" sz="2800" b="1" dirty="0">
                <a:latin typeface="Amnesty Trade Gothic" pitchFamily="34" charset="-18"/>
              </a:rPr>
              <a:t>Zahteve utemeljimo na </a:t>
            </a:r>
            <a:r>
              <a:rPr lang="cs-CZ" altLang="sl-SI" sz="2800" b="1" dirty="0" smtClean="0">
                <a:latin typeface="Amnesty Trade Gothic" pitchFamily="34" charset="-18"/>
              </a:rPr>
              <a:t>pravu – </a:t>
            </a:r>
            <a:r>
              <a:rPr lang="cs-CZ" altLang="sl-SI" sz="2800" dirty="0" smtClean="0">
                <a:latin typeface="Amnesty Trade Gothic" pitchFamily="34" charset="-18"/>
              </a:rPr>
              <a:t>države so dolžne spoštovati mednarodno pravo človekovih pravic.</a:t>
            </a:r>
          </a:p>
          <a:p>
            <a:pPr marL="609600" indent="-609600" eaLnBrk="1" hangingPunct="1">
              <a:lnSpc>
                <a:spcPct val="150000"/>
              </a:lnSpc>
              <a:buFontTx/>
              <a:buAutoNum type="arabicPeriod"/>
            </a:pPr>
            <a:r>
              <a:rPr lang="cs-CZ" altLang="sl-SI" sz="2800" b="1" dirty="0" smtClean="0">
                <a:latin typeface="Amnesty Trade Gothic" pitchFamily="34" charset="-18"/>
              </a:rPr>
              <a:t>Po želji vključimo </a:t>
            </a:r>
            <a:r>
              <a:rPr lang="cs-CZ" altLang="sl-SI" sz="2800" b="1" dirty="0" smtClean="0">
                <a:latin typeface="Amnesty Trade Gothic" pitchFamily="34" charset="-18"/>
              </a:rPr>
              <a:t>osebno </a:t>
            </a:r>
            <a:r>
              <a:rPr lang="cs-CZ" altLang="sl-SI" sz="2800" b="1" dirty="0" smtClean="0">
                <a:latin typeface="Amnesty Trade Gothic" pitchFamily="34" charset="-18"/>
              </a:rPr>
              <a:t>noto;</a:t>
            </a:r>
            <a:r>
              <a:rPr lang="cs-CZ" altLang="sl-SI" sz="2000" b="1" dirty="0" smtClean="0">
                <a:latin typeface="Amnesty Trade Gothic" pitchFamily="34" charset="-18"/>
              </a:rPr>
              <a:t> </a:t>
            </a:r>
            <a:r>
              <a:rPr lang="cs-CZ" altLang="sl-SI" sz="2000" dirty="0" smtClean="0">
                <a:latin typeface="Amnesty Trade Gothic" pitchFamily="34" charset="-18"/>
              </a:rPr>
              <a:t>to pomeni, da napišemo kaj o sebi ali zakaj nas določena kršitev posebej jezi/skrbi</a:t>
            </a:r>
            <a:r>
              <a:rPr lang="cs-CZ" altLang="sl-SI" sz="2800" b="1" dirty="0" smtClean="0">
                <a:latin typeface="Amnesty Trade Gothic" pitchFamily="34" charset="-18"/>
              </a:rPr>
              <a:t>.</a:t>
            </a:r>
            <a:endParaRPr lang="en-US" altLang="sl-SI" sz="2800" b="1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8" y="116632"/>
            <a:ext cx="4896544" cy="1224136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sl-SI" altLang="sl-SI" b="1" dirty="0" smtClean="0">
                <a:latin typeface="Amnesty Trade Gothic Cn" pitchFamily="34" charset="-18"/>
              </a:rPr>
              <a:t>Kako napisati apel? </a:t>
            </a:r>
            <a:br>
              <a:rPr lang="sl-SI" altLang="sl-SI" b="1" dirty="0" smtClean="0">
                <a:latin typeface="Amnesty Trade Gothic Cn" pitchFamily="34" charset="-18"/>
              </a:rPr>
            </a:br>
            <a:r>
              <a:rPr lang="sl-SI" altLang="sl-SI" sz="2000" b="1" dirty="0" smtClean="0">
                <a:latin typeface="Amnesty Trade Gothic Cn" pitchFamily="34" charset="-18"/>
              </a:rPr>
              <a:t>(Apel je pismo oblastem.)</a:t>
            </a:r>
            <a:endParaRPr lang="en-US" altLang="sl-SI" sz="2000" dirty="0" smtClean="0">
              <a:latin typeface="Amnesty Trade Gothic Cn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36209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356992"/>
            <a:ext cx="9144000" cy="3501008"/>
          </a:xfrm>
          <a:solidFill>
            <a:srgbClr val="FFFF00"/>
          </a:solidFill>
        </p:spPr>
        <p:txBody>
          <a:bodyPr/>
          <a:lstStyle/>
          <a:p>
            <a:pPr algn="l" eaLnBrk="1" hangingPunct="1"/>
            <a:r>
              <a:rPr lang="sl-SI" altLang="sl-SI" b="1" dirty="0" smtClean="0">
                <a:latin typeface="Amnesty Trade Gothic Cn" pitchFamily="34" charset="-18"/>
              </a:rPr>
              <a:t>   NAPIŠI PISMO. </a:t>
            </a:r>
            <a:br>
              <a:rPr lang="sl-SI" altLang="sl-SI" b="1" dirty="0" smtClean="0">
                <a:latin typeface="Amnesty Trade Gothic Cn" pitchFamily="34" charset="-18"/>
              </a:rPr>
            </a:br>
            <a:r>
              <a:rPr lang="sl-SI" altLang="sl-SI" b="1" dirty="0" smtClean="0">
                <a:latin typeface="Amnesty Trade Gothic Cn" pitchFamily="34" charset="-18"/>
              </a:rPr>
              <a:t>   TVOJE BESEDE LAHKO </a:t>
            </a:r>
            <a:br>
              <a:rPr lang="sl-SI" altLang="sl-SI" b="1" dirty="0" smtClean="0">
                <a:latin typeface="Amnesty Trade Gothic Cn" pitchFamily="34" charset="-18"/>
              </a:rPr>
            </a:br>
            <a:r>
              <a:rPr lang="sl-SI" altLang="sl-SI" b="1" dirty="0" smtClean="0">
                <a:latin typeface="Amnesty Trade Gothic Cn" pitchFamily="34" charset="-18"/>
              </a:rPr>
              <a:t>   NEKOMU SPREMENIJO ŽIVLJENJE.</a:t>
            </a:r>
            <a:endParaRPr lang="en-US" altLang="sl-SI" b="1" dirty="0" smtClean="0">
              <a:latin typeface="Amnesty Trade Gothic Cn" pitchFamily="34" charset="-1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536" y="1124744"/>
            <a:ext cx="8456482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500" b="1" dirty="0" smtClean="0">
                <a:latin typeface="Amnesty Trade Gothic Cn" panose="020B0506040303020004" pitchFamily="34" charset="-18"/>
              </a:rPr>
              <a:t>sola.amnesty.si/pisem-za-pravice-2019</a:t>
            </a:r>
            <a:endParaRPr lang="sl-SI" sz="4500" b="1" dirty="0">
              <a:latin typeface="Amnesty Trade Gothic Cn" panose="020B0506040303020004" pitchFamily="34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title"/>
          </p:nvPr>
        </p:nvSpPr>
        <p:spPr>
          <a:xfrm>
            <a:off x="-145140" y="2420888"/>
            <a:ext cx="9296400" cy="1143000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sl-SI" altLang="sl-SI" sz="6000" b="1" dirty="0" smtClean="0">
                <a:latin typeface="Amnesty Trade Gothic Cn" pitchFamily="34" charset="-18"/>
              </a:rPr>
              <a:t>Letos pišemo za …</a:t>
            </a:r>
            <a:endParaRPr lang="en-US" altLang="sl-SI" dirty="0" smtClean="0">
              <a:latin typeface="Amnesty Trade Gothic Cn" pitchFamily="34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640"/>
            <a:ext cx="4486275" cy="6315075"/>
          </a:xfrm>
          <a:prstGeom prst="rect">
            <a:avLst/>
          </a:prstGeom>
        </p:spPr>
      </p:pic>
      <p:sp>
        <p:nvSpPr>
          <p:cNvPr id="3" name="Pravokotnik 2"/>
          <p:cNvSpPr/>
          <p:nvPr/>
        </p:nvSpPr>
        <p:spPr>
          <a:xfrm>
            <a:off x="5004048" y="222245"/>
            <a:ext cx="3810768" cy="624439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endParaRPr lang="sl-SI" sz="2000" dirty="0" smtClean="0">
              <a:latin typeface="Amnesty Trade Gothic" panose="020B0503040303020004" pitchFamily="34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Amnesty Trade Gothic" panose="020B0503040303020004" pitchFamily="34" charset="-18"/>
              </a:rPr>
              <a:t>V Iranu ženske storijo kaznivo dejanje, če se v javnosti pojavijo brez zakritih las.</a:t>
            </a:r>
          </a:p>
          <a:p>
            <a:r>
              <a:rPr lang="sl-SI" sz="2000" dirty="0" smtClean="0">
                <a:latin typeface="Amnesty Trade Gothic" panose="020B0503040303020004" pitchFamily="34" charset="-18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Amnesty Trade Gothic" panose="020B0503040303020004" pitchFamily="34" charset="-18"/>
              </a:rPr>
              <a:t>24-letna </a:t>
            </a:r>
            <a:r>
              <a:rPr lang="sl-SI" sz="2000" dirty="0" err="1" smtClean="0">
                <a:latin typeface="Amnesty Trade Gothic" panose="020B0503040303020004" pitchFamily="34" charset="-18"/>
              </a:rPr>
              <a:t>Yasaman</a:t>
            </a:r>
            <a:r>
              <a:rPr lang="sl-SI" sz="2000" dirty="0" smtClean="0">
                <a:latin typeface="Amnesty Trade Gothic" panose="020B0503040303020004" pitchFamily="34" charset="-18"/>
              </a:rPr>
              <a:t> </a:t>
            </a:r>
            <a:r>
              <a:rPr lang="sl-SI" sz="2000" dirty="0" err="1" smtClean="0">
                <a:latin typeface="Amnesty Trade Gothic" panose="020B0503040303020004" pitchFamily="34" charset="-18"/>
              </a:rPr>
              <a:t>Aryani</a:t>
            </a:r>
            <a:r>
              <a:rPr lang="sl-SI" sz="2000" dirty="0" smtClean="0">
                <a:latin typeface="Amnesty Trade Gothic" panose="020B0503040303020004" pitchFamily="34" charset="-18"/>
              </a:rPr>
              <a:t> je želela to spremeniti. </a:t>
            </a:r>
          </a:p>
          <a:p>
            <a:endParaRPr lang="sl-SI" sz="2000" dirty="0" smtClean="0">
              <a:latin typeface="Amnesty Trade Gothic" panose="020B0503040303020004" pitchFamily="34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Amnesty Trade Gothic" panose="020B0503040303020004" pitchFamily="34" charset="-18"/>
              </a:rPr>
              <a:t>8. marca 2019, na dan žensk, se je sprehodila po vagonu vlaka, namenjenega le ženskam. </a:t>
            </a:r>
            <a:r>
              <a:rPr lang="sl-SI" sz="2000" b="1" dirty="0" smtClean="0">
                <a:latin typeface="Amnesty Trade Gothic" panose="020B0503040303020004" pitchFamily="34" charset="-18"/>
              </a:rPr>
              <a:t>Bila je brez naglavne rute in delila je cvetove. Posnetek tega je zaokrožil po spletu in že aprila so jo aretirali.</a:t>
            </a:r>
          </a:p>
          <a:p>
            <a:endParaRPr lang="sl-SI" sz="2000" b="1" dirty="0" smtClean="0">
              <a:latin typeface="Amnesty Trade Gothic" panose="020B0503040303020004" pitchFamily="34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Amnesty Trade Gothic" panose="020B0503040303020004" pitchFamily="34" charset="-18"/>
              </a:rPr>
              <a:t>Obsojena je bila na </a:t>
            </a:r>
            <a:r>
              <a:rPr lang="sl-SI" sz="2000" dirty="0">
                <a:latin typeface="Amnesty Trade Gothic" panose="020B0503040303020004" pitchFamily="34" charset="-18"/>
              </a:rPr>
              <a:t>16 let </a:t>
            </a:r>
            <a:r>
              <a:rPr lang="sl-SI" sz="2000" dirty="0" smtClean="0">
                <a:latin typeface="Amnesty Trade Gothic" panose="020B0503040303020004" pitchFamily="34" charset="-18"/>
              </a:rPr>
              <a:t>zapora, od tega jih mora odslužiti najmanj 10 let.</a:t>
            </a:r>
            <a:endParaRPr lang="sl-SI" sz="2000" dirty="0">
              <a:latin typeface="Amnesty Trade Gothic" panose="020B0503040303020004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83929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04664"/>
            <a:ext cx="4343400" cy="6115050"/>
          </a:xfrm>
          <a:prstGeom prst="rect">
            <a:avLst/>
          </a:prstGeom>
        </p:spPr>
      </p:pic>
      <p:sp>
        <p:nvSpPr>
          <p:cNvPr id="5" name="Pravokotnik 4"/>
          <p:cNvSpPr/>
          <p:nvPr/>
        </p:nvSpPr>
        <p:spPr>
          <a:xfrm>
            <a:off x="4860032" y="184368"/>
            <a:ext cx="3810768" cy="655564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endParaRPr lang="sl-SI" sz="2000" dirty="0" smtClean="0">
              <a:latin typeface="Amnesty Trade Gothic" panose="020B0503040303020004" pitchFamily="34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Amnesty Trade Gothic" panose="020B0503040303020004" pitchFamily="34" charset="-18"/>
              </a:rPr>
              <a:t>Leta 2013, ko je bila </a:t>
            </a:r>
            <a:r>
              <a:rPr lang="sl-SI" sz="2000" dirty="0" err="1" smtClean="0">
                <a:latin typeface="Amnesty Trade Gothic" panose="020B0503040303020004" pitchFamily="34" charset="-18"/>
              </a:rPr>
              <a:t>Marinel</a:t>
            </a:r>
            <a:r>
              <a:rPr lang="sl-SI" sz="2000" dirty="0" smtClean="0">
                <a:latin typeface="Amnesty Trade Gothic" panose="020B0503040303020004" pitchFamily="34" charset="-18"/>
              </a:rPr>
              <a:t> stara 16 let, je njen kraj na Filipinih razdejal smrtonosni tajfun.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000" dirty="0">
              <a:latin typeface="Amnesty Trade Gothic" panose="020B0503040303020004" pitchFamily="34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b="1" dirty="0" smtClean="0">
                <a:latin typeface="Amnesty Trade Gothic" panose="020B0503040303020004" pitchFamily="34" charset="-18"/>
              </a:rPr>
              <a:t>Tisoči so </a:t>
            </a:r>
            <a:r>
              <a:rPr lang="sl-SI" sz="2000" b="1" dirty="0">
                <a:latin typeface="Amnesty Trade Gothic" panose="020B0503040303020004" pitchFamily="34" charset="-18"/>
              </a:rPr>
              <a:t>izgubili svoje </a:t>
            </a:r>
            <a:r>
              <a:rPr lang="sl-SI" sz="2000" b="1" dirty="0" smtClean="0">
                <a:latin typeface="Amnesty Trade Gothic" panose="020B0503040303020004" pitchFamily="34" charset="-18"/>
              </a:rPr>
              <a:t>domove. Potrebujejo </a:t>
            </a:r>
            <a:r>
              <a:rPr lang="sl-SI" sz="2000" b="1" dirty="0">
                <a:latin typeface="Amnesty Trade Gothic" panose="020B0503040303020004" pitchFamily="34" charset="-18"/>
              </a:rPr>
              <a:t>hrano, vodo primerno bivališče, elektriko in </a:t>
            </a:r>
            <a:r>
              <a:rPr lang="sl-SI" sz="2000" b="1" dirty="0" smtClean="0">
                <a:latin typeface="Amnesty Trade Gothic" panose="020B0503040303020004" pitchFamily="34" charset="-18"/>
              </a:rPr>
              <a:t>sanitarije ...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000" dirty="0">
              <a:latin typeface="Amnesty Trade Gothic" panose="020B0503040303020004" pitchFamily="34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Amnesty Trade Gothic" panose="020B0503040303020004" pitchFamily="34" charset="-18"/>
              </a:rPr>
              <a:t>Filipinska </a:t>
            </a:r>
            <a:r>
              <a:rPr lang="sl-SI" sz="2000" dirty="0">
                <a:latin typeface="Amnesty Trade Gothic" panose="020B0503040303020004" pitchFamily="34" charset="-18"/>
              </a:rPr>
              <a:t>vlada ni naredila </a:t>
            </a:r>
            <a:r>
              <a:rPr lang="sl-SI" sz="2000" dirty="0" smtClean="0">
                <a:latin typeface="Amnesty Trade Gothic" panose="020B0503040303020004" pitchFamily="34" charset="-18"/>
              </a:rPr>
              <a:t>dovolj zanje. Pustila </a:t>
            </a:r>
            <a:r>
              <a:rPr lang="sl-SI" sz="2000" dirty="0">
                <a:latin typeface="Amnesty Trade Gothic" panose="020B0503040303020004" pitchFamily="34" charset="-18"/>
              </a:rPr>
              <a:t>jih je živeti v nezdravih razmerah, v katerih je zelo težko zaslužiti dovolj za preživetje. </a:t>
            </a:r>
            <a:endParaRPr lang="sl-SI" sz="2000" dirty="0" smtClean="0">
              <a:latin typeface="Amnesty Trade Gothic" panose="020B0503040303020004" pitchFamily="34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000" dirty="0">
              <a:latin typeface="Amnesty Trade Gothic" panose="020B0503040303020004" pitchFamily="34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err="1" smtClean="0">
                <a:latin typeface="Amnesty Trade Gothic" panose="020B0503040303020004" pitchFamily="34" charset="-18"/>
              </a:rPr>
              <a:t>Marinel</a:t>
            </a:r>
            <a:r>
              <a:rPr lang="sl-SI" sz="2000" dirty="0" smtClean="0">
                <a:latin typeface="Amnesty Trade Gothic" panose="020B0503040303020004" pitchFamily="34" charset="-18"/>
              </a:rPr>
              <a:t> je postala </a:t>
            </a:r>
            <a:r>
              <a:rPr lang="sl-SI" sz="2000" b="1" dirty="0" smtClean="0">
                <a:latin typeface="Amnesty Trade Gothic" panose="020B0503040303020004" pitchFamily="34" charset="-18"/>
              </a:rPr>
              <a:t>podnebna aktivistka</a:t>
            </a:r>
            <a:r>
              <a:rPr lang="sl-SI" sz="2000" dirty="0" smtClean="0">
                <a:latin typeface="Amnesty Trade Gothic" panose="020B0503040303020004" pitchFamily="34" charset="-18"/>
              </a:rPr>
              <a:t>. Hoče, da vlade začnejo učinkovito ukrepati proti podnebni krizi.</a:t>
            </a:r>
            <a:endParaRPr lang="sl-SI" sz="2000" dirty="0">
              <a:latin typeface="Amnesty Trade Gothic" panose="020B0503040303020004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79689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94" y="260648"/>
            <a:ext cx="4476750" cy="6248400"/>
          </a:xfrm>
          <a:prstGeom prst="rect">
            <a:avLst/>
          </a:prstGeom>
        </p:spPr>
      </p:pic>
      <p:sp>
        <p:nvSpPr>
          <p:cNvPr id="4" name="Pravokotnik 3"/>
          <p:cNvSpPr/>
          <p:nvPr/>
        </p:nvSpPr>
        <p:spPr>
          <a:xfrm>
            <a:off x="4860032" y="184368"/>
            <a:ext cx="3810768" cy="655564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sl-SI" sz="1500" dirty="0" smtClean="0">
              <a:latin typeface="Amnesty Trade Gothic" panose="020B0503040303020004" pitchFamily="34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Amnesty Trade Gothic" panose="020B0503040303020004" pitchFamily="34" charset="-18"/>
              </a:rPr>
              <a:t>Ljudi </a:t>
            </a:r>
            <a:r>
              <a:rPr lang="sl-SI" sz="2000" dirty="0">
                <a:latin typeface="Amnesty Trade Gothic" panose="020B0503040303020004" pitchFamily="34" charset="-18"/>
              </a:rPr>
              <a:t>iz </a:t>
            </a:r>
            <a:r>
              <a:rPr lang="sl-SI" sz="2000" dirty="0" smtClean="0">
                <a:latin typeface="Amnesty Trade Gothic" panose="020B0503040303020004" pitchFamily="34" charset="-18"/>
              </a:rPr>
              <a:t>staroselske skupnosti </a:t>
            </a:r>
            <a:r>
              <a:rPr lang="sl-SI" sz="2000" dirty="0" err="1" smtClean="0">
                <a:latin typeface="Amnesty Trade Gothic" panose="020B0503040303020004" pitchFamily="34" charset="-18"/>
              </a:rPr>
              <a:t>Grassy</a:t>
            </a:r>
            <a:r>
              <a:rPr lang="sl-SI" sz="2000" dirty="0" smtClean="0">
                <a:latin typeface="Amnesty Trade Gothic" panose="020B0503040303020004" pitchFamily="34" charset="-18"/>
              </a:rPr>
              <a:t> </a:t>
            </a:r>
            <a:r>
              <a:rPr lang="sl-SI" sz="2000" dirty="0" err="1">
                <a:latin typeface="Amnesty Trade Gothic" panose="020B0503040303020004" pitchFamily="34" charset="-18"/>
              </a:rPr>
              <a:t>Narrows</a:t>
            </a:r>
            <a:r>
              <a:rPr lang="sl-SI" sz="2000" dirty="0">
                <a:latin typeface="Amnesty Trade Gothic" panose="020B0503040303020004" pitchFamily="34" charset="-18"/>
              </a:rPr>
              <a:t> v </a:t>
            </a:r>
            <a:r>
              <a:rPr lang="sl-SI" sz="2000" dirty="0" smtClean="0">
                <a:latin typeface="Amnesty Trade Gothic" panose="020B0503040303020004" pitchFamily="34" charset="-18"/>
              </a:rPr>
              <a:t>Kanadi je </a:t>
            </a:r>
            <a:r>
              <a:rPr lang="sl-SI" sz="2000" dirty="0">
                <a:latin typeface="Amnesty Trade Gothic" panose="020B0503040303020004" pitchFamily="34" charset="-18"/>
              </a:rPr>
              <a:t>zelo prizadela </a:t>
            </a:r>
            <a:r>
              <a:rPr lang="sl-SI" sz="2000" b="1" dirty="0">
                <a:latin typeface="Amnesty Trade Gothic" panose="020B0503040303020004" pitchFamily="34" charset="-18"/>
              </a:rPr>
              <a:t>zastrupitev z živim srebrom </a:t>
            </a:r>
            <a:r>
              <a:rPr lang="sl-SI" sz="2000" b="1" dirty="0" smtClean="0">
                <a:latin typeface="Amnesty Trade Gothic" panose="020B0503040303020004" pitchFamily="34" charset="-18"/>
              </a:rPr>
              <a:t>pred 50 leti.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1500" dirty="0" smtClean="0">
              <a:latin typeface="Amnesty Trade Gothic" panose="020B0503040303020004" pitchFamily="34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Amnesty Trade Gothic" panose="020B0503040303020004" pitchFamily="34" charset="-18"/>
              </a:rPr>
              <a:t>Do zastrupitve je prišlo, ker je vlada </a:t>
            </a:r>
            <a:r>
              <a:rPr lang="sl-SI" sz="2000" dirty="0">
                <a:latin typeface="Amnesty Trade Gothic" panose="020B0503040303020004" pitchFamily="34" charset="-18"/>
              </a:rPr>
              <a:t>dovolila mlinu za papirno maso, da je v </a:t>
            </a:r>
            <a:r>
              <a:rPr lang="sl-SI" sz="2000" dirty="0" smtClean="0">
                <a:latin typeface="Amnesty Trade Gothic" panose="020B0503040303020004" pitchFamily="34" charset="-18"/>
              </a:rPr>
              <a:t>tamkajšnjo reko </a:t>
            </a:r>
            <a:r>
              <a:rPr lang="sl-SI" sz="2000" dirty="0">
                <a:latin typeface="Amnesty Trade Gothic" panose="020B0503040303020004" pitchFamily="34" charset="-18"/>
              </a:rPr>
              <a:t>odvrgel 10 ton </a:t>
            </a:r>
            <a:r>
              <a:rPr lang="sl-SI" sz="2000" dirty="0" smtClean="0">
                <a:latin typeface="Amnesty Trade Gothic" panose="020B0503040303020004" pitchFamily="34" charset="-18"/>
              </a:rPr>
              <a:t>odpadkov. Že </a:t>
            </a:r>
            <a:r>
              <a:rPr lang="sl-SI" sz="2000" dirty="0">
                <a:latin typeface="Amnesty Trade Gothic" panose="020B0503040303020004" pitchFamily="34" charset="-18"/>
              </a:rPr>
              <a:t>50 let so ribe zastrupljene z živim srebrom</a:t>
            </a:r>
            <a:r>
              <a:rPr lang="sl-SI" sz="2000" dirty="0" smtClean="0">
                <a:latin typeface="Amnesty Trade Gothic" panose="020B0503040303020004" pitchFamily="34" charset="-18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1500" dirty="0">
              <a:latin typeface="Amnesty Trade Gothic" panose="020B0503040303020004" pitchFamily="34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latin typeface="Amnesty Trade Gothic" panose="020B0503040303020004" pitchFamily="34" charset="-18"/>
              </a:rPr>
              <a:t>To je ljudstvo </a:t>
            </a:r>
            <a:r>
              <a:rPr lang="sl-SI" sz="2000" dirty="0" smtClean="0">
                <a:latin typeface="Amnesty Trade Gothic" panose="020B0503040303020004" pitchFamily="34" charset="-18"/>
              </a:rPr>
              <a:t>oropalo </a:t>
            </a:r>
            <a:r>
              <a:rPr lang="sl-SI" sz="2000" dirty="0">
                <a:latin typeface="Amnesty Trade Gothic" panose="020B0503040303020004" pitchFamily="34" charset="-18"/>
              </a:rPr>
              <a:t>zdravja. </a:t>
            </a:r>
            <a:r>
              <a:rPr lang="sl-SI" sz="2000" dirty="0" smtClean="0">
                <a:latin typeface="Amnesty Trade Gothic" panose="020B0503040303020004" pitchFamily="34" charset="-18"/>
              </a:rPr>
              <a:t>Kanadska vlada pa ni </a:t>
            </a:r>
            <a:r>
              <a:rPr lang="sl-SI" sz="2000" dirty="0">
                <a:latin typeface="Amnesty Trade Gothic" panose="020B0503040303020004" pitchFamily="34" charset="-18"/>
              </a:rPr>
              <a:t>naredila </a:t>
            </a:r>
            <a:r>
              <a:rPr lang="sl-SI" sz="2000" dirty="0" smtClean="0">
                <a:latin typeface="Amnesty Trade Gothic" panose="020B0503040303020004" pitchFamily="34" charset="-18"/>
              </a:rPr>
              <a:t>kaj dosti, </a:t>
            </a:r>
            <a:r>
              <a:rPr lang="sl-SI" sz="2000" dirty="0">
                <a:latin typeface="Amnesty Trade Gothic" panose="020B0503040303020004" pitchFamily="34" charset="-18"/>
              </a:rPr>
              <a:t>da bi </a:t>
            </a:r>
            <a:r>
              <a:rPr lang="sl-SI" sz="2000" dirty="0" smtClean="0">
                <a:latin typeface="Amnesty Trade Gothic" panose="020B0503040303020004" pitchFamily="34" charset="-18"/>
              </a:rPr>
              <a:t>odpravila to ogromno zdravstveno krizo.</a:t>
            </a:r>
            <a:endParaRPr lang="sl-SI" sz="2000" dirty="0">
              <a:latin typeface="Amnesty Trade Gothic" panose="020B0503040303020004" pitchFamily="34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1500" dirty="0" smtClean="0">
              <a:latin typeface="Amnesty Trade Gothic" panose="020B0503040303020004" pitchFamily="34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Amnesty Trade Gothic" panose="020B0503040303020004" pitchFamily="34" charset="-18"/>
              </a:rPr>
              <a:t>Mladi iz skupnosti zdaj zahtevajo ukrepanje! </a:t>
            </a:r>
            <a:endParaRPr lang="sl-SI" sz="2000" dirty="0">
              <a:latin typeface="Amnesty Trade Gothic" panose="020B0503040303020004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43116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2" y="260648"/>
            <a:ext cx="4486275" cy="6296025"/>
          </a:xfrm>
          <a:prstGeom prst="rect">
            <a:avLst/>
          </a:prstGeom>
        </p:spPr>
      </p:pic>
      <p:sp>
        <p:nvSpPr>
          <p:cNvPr id="4" name="Pravokotnik 3"/>
          <p:cNvSpPr/>
          <p:nvPr/>
        </p:nvSpPr>
        <p:spPr>
          <a:xfrm>
            <a:off x="4860032" y="184368"/>
            <a:ext cx="3810768" cy="61709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sl-SI" sz="2000" dirty="0" smtClean="0">
              <a:latin typeface="Amnesty Trade Gothic" panose="020B0503040303020004" pitchFamily="34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Amnesty Trade Gothic" panose="020B0503040303020004" pitchFamily="34" charset="-18"/>
              </a:rPr>
              <a:t>Ko je bil </a:t>
            </a:r>
            <a:r>
              <a:rPr lang="sl-SI" sz="2000" dirty="0" err="1" smtClean="0">
                <a:latin typeface="Amnesty Trade Gothic" panose="020B0503040303020004" pitchFamily="34" charset="-18"/>
              </a:rPr>
              <a:t>Nasu</a:t>
            </a:r>
            <a:r>
              <a:rPr lang="sl-SI" sz="2000" dirty="0" smtClean="0">
                <a:latin typeface="Amnesty Trade Gothic" panose="020B0503040303020004" pitchFamily="34" charset="-18"/>
              </a:rPr>
              <a:t> star 23 let, so njega in njegovo skupnost </a:t>
            </a:r>
            <a:r>
              <a:rPr lang="sl-SI" sz="2000" b="1" dirty="0" smtClean="0">
                <a:latin typeface="Amnesty Trade Gothic" panose="020B0503040303020004" pitchFamily="34" charset="-18"/>
              </a:rPr>
              <a:t>prisilno </a:t>
            </a:r>
            <a:r>
              <a:rPr lang="sl-SI" sz="2000" b="1" dirty="0">
                <a:latin typeface="Amnesty Trade Gothic" panose="020B0503040303020004" pitchFamily="34" charset="-18"/>
              </a:rPr>
              <a:t>izselili z </a:t>
            </a:r>
            <a:r>
              <a:rPr lang="sl-SI" sz="2000" b="1" dirty="0" smtClean="0">
                <a:latin typeface="Amnesty Trade Gothic" panose="020B0503040303020004" pitchFamily="34" charset="-18"/>
              </a:rPr>
              <a:t>njihovih domov </a:t>
            </a:r>
            <a:r>
              <a:rPr lang="sl-SI" sz="2000" dirty="0">
                <a:latin typeface="Amnesty Trade Gothic" panose="020B0503040303020004" pitchFamily="34" charset="-18"/>
              </a:rPr>
              <a:t>v </a:t>
            </a:r>
            <a:r>
              <a:rPr lang="sl-SI" sz="2000" dirty="0" smtClean="0">
                <a:latin typeface="Amnesty Trade Gothic" panose="020B0503040303020004" pitchFamily="34" charset="-18"/>
              </a:rPr>
              <a:t>Lagosu v Nigeriji.</a:t>
            </a:r>
            <a:r>
              <a:rPr lang="sl-SI" sz="2000" b="1" dirty="0" smtClean="0">
                <a:latin typeface="Amnesty Trade Gothic" panose="020B0503040303020004" pitchFamily="34" charset="-18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1500" dirty="0" smtClean="0">
              <a:latin typeface="Amnesty Trade Gothic" panose="020B0503040303020004" pitchFamily="34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Amnesty Trade Gothic" panose="020B0503040303020004" pitchFamily="34" charset="-18"/>
              </a:rPr>
              <a:t>Prišli so buldožerji in pripadniki </a:t>
            </a:r>
            <a:r>
              <a:rPr lang="sl-SI" sz="2000" dirty="0">
                <a:latin typeface="Amnesty Trade Gothic" panose="020B0503040303020004" pitchFamily="34" charset="-18"/>
              </a:rPr>
              <a:t>policijskih </a:t>
            </a:r>
            <a:r>
              <a:rPr lang="sl-SI" sz="2000" dirty="0" smtClean="0">
                <a:latin typeface="Amnesty Trade Gothic" panose="020B0503040303020004" pitchFamily="34" charset="-18"/>
              </a:rPr>
              <a:t>enot, ki so streljali in uporabljali solzivec. Ubitih </a:t>
            </a:r>
            <a:r>
              <a:rPr lang="sl-SI" sz="2000" dirty="0">
                <a:latin typeface="Amnesty Trade Gothic" panose="020B0503040303020004" pitchFamily="34" charset="-18"/>
              </a:rPr>
              <a:t>naj bi bilo devet ljudi, 15 jih </a:t>
            </a:r>
            <a:r>
              <a:rPr lang="sl-SI" sz="2000" dirty="0" smtClean="0">
                <a:latin typeface="Amnesty Trade Gothic" panose="020B0503040303020004" pitchFamily="34" charset="-18"/>
              </a:rPr>
              <a:t>pogrešajo.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000" dirty="0" smtClean="0">
              <a:latin typeface="Amnesty Trade Gothic" panose="020B0503040303020004" pitchFamily="34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Amnesty Trade Gothic" panose="020B0503040303020004" pitchFamily="34" charset="-18"/>
              </a:rPr>
              <a:t>Po </a:t>
            </a:r>
            <a:r>
              <a:rPr lang="sl-SI" sz="2000" dirty="0">
                <a:latin typeface="Amnesty Trade Gothic" panose="020B0503040303020004" pitchFamily="34" charset="-18"/>
              </a:rPr>
              <a:t>koncu nasilne akcije je ostalo brez domov 30.000 </a:t>
            </a:r>
            <a:r>
              <a:rPr lang="sl-SI" sz="2000" dirty="0" smtClean="0">
                <a:latin typeface="Amnesty Trade Gothic" panose="020B0503040303020004" pitchFamily="34" charset="-18"/>
              </a:rPr>
              <a:t>ljudi. Prisiljeni so bili spati </a:t>
            </a:r>
            <a:r>
              <a:rPr lang="sl-SI" sz="2000" dirty="0">
                <a:latin typeface="Amnesty Trade Gothic" panose="020B0503040303020004" pitchFamily="34" charset="-18"/>
              </a:rPr>
              <a:t>v kanujih, pod mostovi ali pri prijateljih in družini</a:t>
            </a:r>
            <a:r>
              <a:rPr lang="sl-SI" sz="2000" dirty="0" smtClean="0">
                <a:latin typeface="Amnesty Trade Gothic" panose="020B0503040303020004" pitchFamily="34" charset="-18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000" dirty="0">
              <a:latin typeface="Amnesty Trade Gothic" panose="020B0503040303020004" pitchFamily="34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err="1" smtClean="0">
                <a:latin typeface="Amnesty Trade Gothic" panose="020B0503040303020004" pitchFamily="34" charset="-18"/>
              </a:rPr>
              <a:t>Nasu</a:t>
            </a:r>
            <a:r>
              <a:rPr lang="sl-SI" sz="2000" dirty="0" smtClean="0">
                <a:latin typeface="Amnesty Trade Gothic" panose="020B0503040303020004" pitchFamily="34" charset="-18"/>
              </a:rPr>
              <a:t> se je povezal z drugimi mladimi in zahteva pravico!</a:t>
            </a:r>
          </a:p>
        </p:txBody>
      </p:sp>
    </p:spTree>
    <p:extLst>
      <p:ext uri="{BB962C8B-B14F-4D97-AF65-F5344CB8AC3E}">
        <p14:creationId xmlns:p14="http://schemas.microsoft.com/office/powerpoint/2010/main" val="206890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94" y="260648"/>
            <a:ext cx="4486275" cy="6276975"/>
          </a:xfrm>
          <a:prstGeom prst="rect">
            <a:avLst/>
          </a:prstGeom>
        </p:spPr>
      </p:pic>
      <p:sp>
        <p:nvSpPr>
          <p:cNvPr id="4" name="Pravokotnik 3"/>
          <p:cNvSpPr/>
          <p:nvPr/>
        </p:nvSpPr>
        <p:spPr>
          <a:xfrm>
            <a:off x="4860032" y="132285"/>
            <a:ext cx="3810768" cy="670952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Amnesty Trade Gothic" panose="020B0503040303020004" pitchFamily="34" charset="-18"/>
              </a:rPr>
              <a:t>Številni starejši v Sloveniji nimajo dovolj denarja, zanje ni prostora v domovih za starejše in nimajo podpore, da bi lahko kakovostno živeli doma (npr. dostava hrane, pomoč v gospodinjstvu …).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1500" dirty="0">
              <a:latin typeface="Amnesty Trade Gothic" panose="020B0503040303020004" pitchFamily="34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Amnesty Trade Gothic" panose="020B0503040303020004" pitchFamily="34" charset="-18"/>
              </a:rPr>
              <a:t>Država mora poskrbeti za tako podporo in zagotoviti dovolj domov </a:t>
            </a:r>
            <a:r>
              <a:rPr lang="sl-SI" sz="2000" dirty="0">
                <a:latin typeface="Amnesty Trade Gothic" panose="020B0503040303020004" pitchFamily="34" charset="-18"/>
              </a:rPr>
              <a:t>za starejše</a:t>
            </a:r>
            <a:r>
              <a:rPr lang="sl-SI" sz="2000" dirty="0" smtClean="0">
                <a:latin typeface="Amnesty Trade Gothic" panose="020B0503040303020004" pitchFamily="34" charset="-18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1500" dirty="0">
              <a:latin typeface="Amnesty Trade Gothic" panose="020B0503040303020004" pitchFamily="34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Amnesty Trade Gothic" panose="020B0503040303020004" pitchFamily="34" charset="-18"/>
              </a:rPr>
              <a:t>Domovi za starejše in storitve </a:t>
            </a:r>
            <a:r>
              <a:rPr lang="sl-SI" sz="2000" b="1" dirty="0" smtClean="0">
                <a:latin typeface="Amnesty Trade Gothic" panose="020B0503040303020004" pitchFamily="34" charset="-18"/>
              </a:rPr>
              <a:t>ne smejo biti predragi</a:t>
            </a:r>
            <a:r>
              <a:rPr lang="sl-SI" sz="2000" dirty="0" smtClean="0">
                <a:latin typeface="Amnesty Trade Gothic" panose="020B0503040303020004" pitchFamily="34" charset="-18"/>
              </a:rPr>
              <a:t>, da si jih starejši ljudje ne bi mogli privoščiti.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1500" dirty="0">
              <a:latin typeface="Amnesty Trade Gothic" panose="020B0503040303020004" pitchFamily="34" charset="-1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latin typeface="Amnesty Trade Gothic" panose="020B0503040303020004" pitchFamily="34" charset="-18"/>
              </a:rPr>
              <a:t>Država mora sprejeti </a:t>
            </a:r>
            <a:r>
              <a:rPr lang="sl-SI" sz="2000" b="1" dirty="0" smtClean="0">
                <a:latin typeface="Amnesty Trade Gothic" panose="020B0503040303020004" pitchFamily="34" charset="-18"/>
              </a:rPr>
              <a:t>zakon o dolgotrajni oskrbi</a:t>
            </a:r>
            <a:r>
              <a:rPr lang="sl-SI" sz="2000" dirty="0" smtClean="0">
                <a:latin typeface="Amnesty Trade Gothic" panose="020B0503040303020004" pitchFamily="34" charset="-18"/>
              </a:rPr>
              <a:t>: z njim bo zagotovila podporo tistim starejšim, ki so dlje časa bolni in rabijo oskrbo.</a:t>
            </a:r>
            <a:endParaRPr lang="sl-SI" sz="2000" dirty="0">
              <a:latin typeface="Amnesty Trade Gothic" panose="020B0503040303020004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23211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2204864"/>
            <a:ext cx="7850187" cy="312420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FontTx/>
              <a:buNone/>
            </a:pPr>
            <a:r>
              <a:rPr lang="sl-SI" altLang="sl-SI" sz="2800" dirty="0" smtClean="0">
                <a:latin typeface="Amnesty Trade Gothic" pitchFamily="34" charset="-18"/>
              </a:rPr>
              <a:t>Milijoni ljudi </a:t>
            </a:r>
            <a:r>
              <a:rPr lang="en-US" altLang="sl-SI" sz="2800" dirty="0" smtClean="0">
                <a:latin typeface="Amnesty Trade Gothic" pitchFamily="34" charset="-18"/>
              </a:rPr>
              <a:t>s </a:t>
            </a:r>
            <a:r>
              <a:rPr lang="en-US" altLang="sl-SI" sz="2800" dirty="0" err="1" smtClean="0">
                <a:latin typeface="Amnesty Trade Gothic" pitchFamily="34" charset="-18"/>
              </a:rPr>
              <a:t>celega</a:t>
            </a:r>
            <a:r>
              <a:rPr lang="en-US" altLang="sl-SI" sz="2800" dirty="0" smtClean="0">
                <a:latin typeface="Amnesty Trade Gothic" pitchFamily="34" charset="-18"/>
              </a:rPr>
              <a:t> </a:t>
            </a:r>
            <a:r>
              <a:rPr lang="en-US" altLang="sl-SI" sz="2800" dirty="0" err="1" smtClean="0">
                <a:latin typeface="Amnesty Trade Gothic" pitchFamily="34" charset="-18"/>
              </a:rPr>
              <a:t>sveta</a:t>
            </a:r>
            <a:r>
              <a:rPr lang="sl-SI" altLang="sl-SI" sz="2800" dirty="0" smtClean="0">
                <a:latin typeface="Amnesty Trade Gothic" pitchFamily="34" charset="-18"/>
              </a:rPr>
              <a:t>, </a:t>
            </a:r>
            <a:r>
              <a:rPr lang="en-US" altLang="sl-SI" sz="2800" dirty="0" smtClean="0">
                <a:latin typeface="Amnesty Trade Gothic" pitchFamily="34" charset="-18"/>
              </a:rPr>
              <a:t>med </a:t>
            </a:r>
            <a:r>
              <a:rPr lang="en-US" altLang="sl-SI" sz="2800" dirty="0" err="1" smtClean="0">
                <a:latin typeface="Amnesty Trade Gothic" pitchFamily="34" charset="-18"/>
              </a:rPr>
              <a:t>njimi</a:t>
            </a:r>
            <a:r>
              <a:rPr lang="en-US" altLang="sl-SI" sz="2800" dirty="0" smtClean="0">
                <a:latin typeface="Amnesty Trade Gothic" pitchFamily="34" charset="-18"/>
              </a:rPr>
              <a:t> </a:t>
            </a:r>
            <a:r>
              <a:rPr lang="en-US" altLang="sl-SI" sz="2800" dirty="0" err="1" smtClean="0">
                <a:latin typeface="Amnesty Trade Gothic" pitchFamily="34" charset="-18"/>
              </a:rPr>
              <a:t>tudi</a:t>
            </a:r>
            <a:r>
              <a:rPr lang="en-US" altLang="sl-SI" sz="2800" dirty="0" smtClean="0">
                <a:latin typeface="Amnesty Trade Gothic" pitchFamily="34" charset="-18"/>
              </a:rPr>
              <a:t>: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sl-SI" sz="2800" dirty="0" err="1" smtClean="0">
                <a:latin typeface="Amnesty Trade Gothic" pitchFamily="34" charset="-18"/>
              </a:rPr>
              <a:t>osnovne</a:t>
            </a:r>
            <a:r>
              <a:rPr lang="en-US" altLang="sl-SI" sz="2800" dirty="0" smtClean="0">
                <a:latin typeface="Amnesty Trade Gothic" pitchFamily="34" charset="-18"/>
              </a:rPr>
              <a:t> in </a:t>
            </a:r>
            <a:r>
              <a:rPr lang="en-US" altLang="sl-SI" sz="2800" dirty="0" err="1" smtClean="0">
                <a:latin typeface="Amnesty Trade Gothic" pitchFamily="34" charset="-18"/>
              </a:rPr>
              <a:t>srednje</a:t>
            </a:r>
            <a:r>
              <a:rPr lang="en-US" altLang="sl-SI" sz="2800" dirty="0" smtClean="0">
                <a:latin typeface="Amnesty Trade Gothic" pitchFamily="34" charset="-18"/>
              </a:rPr>
              <a:t> </a:t>
            </a:r>
            <a:r>
              <a:rPr lang="en-US" altLang="sl-SI" sz="2800" dirty="0" err="1" smtClean="0">
                <a:latin typeface="Amnesty Trade Gothic" pitchFamily="34" charset="-18"/>
              </a:rPr>
              <a:t>šole</a:t>
            </a:r>
            <a:r>
              <a:rPr lang="sl-SI" altLang="sl-SI" sz="2800" dirty="0" smtClean="0">
                <a:latin typeface="Amnesty Trade Gothic" pitchFamily="34" charset="-18"/>
              </a:rPr>
              <a:t>,</a:t>
            </a:r>
            <a:endParaRPr lang="en-US" altLang="sl-SI" sz="2800" dirty="0" smtClean="0">
              <a:latin typeface="Amnesty Trade Gothic" pitchFamily="34" charset="-18"/>
            </a:endParaRPr>
          </a:p>
          <a:p>
            <a:pPr eaLnBrk="1" hangingPunct="1">
              <a:lnSpc>
                <a:spcPct val="130000"/>
              </a:lnSpc>
            </a:pPr>
            <a:r>
              <a:rPr lang="sl-SI" altLang="sl-SI" sz="2800" dirty="0">
                <a:latin typeface="Amnesty Trade Gothic" pitchFamily="34" charset="-18"/>
              </a:rPr>
              <a:t>p</a:t>
            </a:r>
            <a:r>
              <a:rPr lang="sl-SI" altLang="sl-SI" sz="2800" dirty="0" smtClean="0">
                <a:latin typeface="Amnesty Trade Gothic" pitchFamily="34" charset="-18"/>
              </a:rPr>
              <a:t>osamezniki in skupine </a:t>
            </a:r>
            <a:r>
              <a:rPr lang="en-US" altLang="sl-SI" sz="2800" dirty="0" smtClean="0">
                <a:latin typeface="Amnesty Trade Gothic" pitchFamily="34" charset="-18"/>
              </a:rPr>
              <a:t>…</a:t>
            </a:r>
            <a:endParaRPr lang="en-US" altLang="sl-SI" sz="2800" dirty="0" smtClean="0"/>
          </a:p>
          <a:p>
            <a:pPr eaLnBrk="1" hangingPunct="1"/>
            <a:endParaRPr lang="en-US" altLang="sl-SI" sz="2800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2771800" y="116632"/>
            <a:ext cx="3200400" cy="914400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en-US" altLang="sl-SI" b="1" dirty="0" err="1" smtClean="0">
                <a:latin typeface="Amnesty Trade Gothic Cn" pitchFamily="34" charset="-18"/>
              </a:rPr>
              <a:t>Kdo</a:t>
            </a:r>
            <a:r>
              <a:rPr lang="sl-SI" altLang="sl-SI" b="1" dirty="0" smtClean="0">
                <a:latin typeface="Amnesty Trade Gothic Cn" pitchFamily="34" charset="-18"/>
              </a:rPr>
              <a:t> piše</a:t>
            </a:r>
            <a:r>
              <a:rPr lang="en-US" altLang="sl-SI" b="1" dirty="0" smtClean="0">
                <a:latin typeface="Amnesty Trade Gothic Cn" pitchFamily="34" charset="-18"/>
              </a:rPr>
              <a:t>?</a:t>
            </a:r>
            <a:endParaRPr lang="en-US" altLang="sl-SI" dirty="0" smtClean="0">
              <a:latin typeface="Amnesty Trade Gothic Cn" pitchFamily="34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2204864"/>
            <a:ext cx="7850187" cy="312420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FontTx/>
              <a:buNone/>
            </a:pPr>
            <a:r>
              <a:rPr lang="sl-SI" altLang="sl-SI" sz="2800" dirty="0" smtClean="0">
                <a:latin typeface="Amnesty Trade Gothic" pitchFamily="34" charset="-18"/>
              </a:rPr>
              <a:t>	Novembra in decembra, še posebej v dneh okoli 10. decembra – mednarodnega dneva človekovih pravic</a:t>
            </a:r>
            <a:endParaRPr lang="en-US" altLang="sl-SI" sz="2800" dirty="0" smtClean="0"/>
          </a:p>
          <a:p>
            <a:pPr eaLnBrk="1" hangingPunct="1"/>
            <a:endParaRPr lang="en-US" altLang="sl-SI" sz="2800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2771800" y="116632"/>
            <a:ext cx="3200400" cy="914400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en-US" altLang="sl-SI" b="1" dirty="0" err="1" smtClean="0">
                <a:latin typeface="Amnesty Trade Gothic Cn" pitchFamily="34" charset="-18"/>
              </a:rPr>
              <a:t>Kd</a:t>
            </a:r>
            <a:r>
              <a:rPr lang="sl-SI" altLang="sl-SI" b="1" dirty="0" smtClean="0">
                <a:latin typeface="Amnesty Trade Gothic Cn" pitchFamily="34" charset="-18"/>
              </a:rPr>
              <a:t>aj</a:t>
            </a:r>
            <a:r>
              <a:rPr lang="en-US" altLang="sl-SI" b="1" dirty="0" smtClean="0">
                <a:latin typeface="Amnesty Trade Gothic Cn" pitchFamily="34" charset="-18"/>
              </a:rPr>
              <a:t>?</a:t>
            </a:r>
            <a:endParaRPr lang="en-US" altLang="sl-SI" dirty="0" smtClean="0">
              <a:latin typeface="Amnesty Trade Gothic Cn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8676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1403</TotalTime>
  <Words>589</Words>
  <Application>Microsoft Office PowerPoint</Application>
  <PresentationFormat>Diaprojekcija na zaslonu (4:3)</PresentationFormat>
  <Paragraphs>58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7" baseType="lpstr">
      <vt:lpstr>ＭＳ Ｐゴシック</vt:lpstr>
      <vt:lpstr>Amnesty Trade Gothic</vt:lpstr>
      <vt:lpstr>Amnesty Trade Gothic Cn</vt:lpstr>
      <vt:lpstr>Arial</vt:lpstr>
      <vt:lpstr>Blank Presentation</vt:lpstr>
      <vt:lpstr>Pišem za pravice  november-december 2019</vt:lpstr>
      <vt:lpstr>Letos pišemo za …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Kdo piše?</vt:lpstr>
      <vt:lpstr>Kdaj?</vt:lpstr>
      <vt:lpstr>Kaj?</vt:lpstr>
      <vt:lpstr>Kako napisati apel?  (Apel je pismo oblastem.)</vt:lpstr>
      <vt:lpstr>   NAPIŠI PISMO.     TVOJE BESEDE LAHKO     NEKOMU SPREMENIJO ŽIVLJENJE.</vt:lpstr>
    </vt:vector>
  </TitlesOfParts>
  <Company>獫票楧栮捯洀鉭曮㞱Û뜰⠲쎔딁烊皭〼፥ᙼ䕸忤઱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Maraton pisanja apelov,  december 2010</dc:title>
  <dc:creator>乩歫椠䱡畳椀㸲㻸ꔿ㌋䬮ꍰ䞮誀圇짗꾬钒붤鏊꣊㥊揤鞁</dc:creator>
  <cp:lastModifiedBy>Metka Naglič</cp:lastModifiedBy>
  <cp:revision>170</cp:revision>
  <dcterms:created xsi:type="dcterms:W3CDTF">2010-10-13T05:31:03Z</dcterms:created>
  <dcterms:modified xsi:type="dcterms:W3CDTF">2019-10-29T08:17:27Z</dcterms:modified>
</cp:coreProperties>
</file>