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  <p:sldMasterId id="2147483661" r:id="rId5"/>
  </p:sldMasterIdLst>
  <p:notesMasterIdLst>
    <p:notesMasterId r:id="rId13"/>
  </p:notesMasterIdLst>
  <p:sldIdLst>
    <p:sldId id="256" r:id="rId6"/>
    <p:sldId id="272" r:id="rId7"/>
    <p:sldId id="257" r:id="rId8"/>
    <p:sldId id="276" r:id="rId9"/>
    <p:sldId id="275" r:id="rId10"/>
    <p:sldId id="274" r:id="rId11"/>
    <p:sldId id="258" r:id="rId12"/>
  </p:sldIdLst>
  <p:sldSz cx="9144000" cy="6858000" type="screen4x3"/>
  <p:notesSz cx="6805613" cy="99441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88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89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70F4C1AB-D4F6-4741-B374-322A61BD5BBD}" type="slidenum">
              <a:rPr lang="en-US" sz="1400">
                <a:latin typeface="Times New Roman"/>
              </a:rPr>
              <a:pPr algn="r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392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3" name="Slika 42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  <p:pic>
        <p:nvPicPr>
          <p:cNvPr id="44" name="Slika 43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2" name="PlaceHolder 2"/>
          <p:cNvSpPr>
            <a:spLocks noGrp="1"/>
          </p:cNvSpPr>
          <p:nvPr>
            <p:ph type="subTitle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subTitle"/>
          </p:nvPr>
        </p:nvSpPr>
        <p:spPr>
          <a:xfrm>
            <a:off x="457200" y="6094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3" name="Slika 82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  <p:pic>
        <p:nvPicPr>
          <p:cNvPr id="84" name="Slika 83"/>
          <p:cNvPicPr/>
          <p:nvPr/>
        </p:nvPicPr>
        <p:blipFill>
          <a:blip r:embed="rId2" cstate="print"/>
          <a:stretch/>
        </p:blipFill>
        <p:spPr>
          <a:xfrm>
            <a:off x="1993320" y="1980720"/>
            <a:ext cx="5156640" cy="4114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57200" y="609480"/>
            <a:ext cx="8229240" cy="5297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5720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411444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41302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981080"/>
            <a:ext cx="401580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4130280"/>
            <a:ext cx="8229240" cy="19623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7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9080"/>
          </a:xfrm>
          <a:prstGeom prst="rect">
            <a:avLst/>
          </a:prstGeom>
          <a:ln>
            <a:noFill/>
          </a:ln>
        </p:spPr>
      </p:pic>
      <p:sp>
        <p:nvSpPr>
          <p:cNvPr id="12" name="Line 1"/>
          <p:cNvSpPr/>
          <p:nvPr/>
        </p:nvSpPr>
        <p:spPr>
          <a:xfrm>
            <a:off x="457200" y="62481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2" name="Line 2"/>
          <p:cNvSpPr/>
          <p:nvPr/>
        </p:nvSpPr>
        <p:spPr>
          <a:xfrm>
            <a:off x="457200" y="19047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pic>
        <p:nvPicPr>
          <p:cNvPr id="3" name="Picture 7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9080"/>
          </a:xfrm>
          <a:prstGeom prst="rect">
            <a:avLst/>
          </a:prstGeom>
          <a:ln>
            <a:noFill/>
          </a:ln>
        </p:spPr>
      </p:pic>
      <p:sp>
        <p:nvSpPr>
          <p:cNvPr id="4" name="CustomShape 3"/>
          <p:cNvSpPr/>
          <p:nvPr/>
        </p:nvSpPr>
        <p:spPr>
          <a:xfrm>
            <a:off x="457200" y="380880"/>
            <a:ext cx="8206920" cy="3600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" name="Picture 9"/>
          <p:cNvPicPr/>
          <p:nvPr/>
        </p:nvPicPr>
        <p:blipFill>
          <a:blip r:embed="rId15" cstate="print"/>
          <a:stretch/>
        </p:blipFill>
        <p:spPr>
          <a:xfrm>
            <a:off x="7467480" y="2438280"/>
            <a:ext cx="823680" cy="1292040"/>
          </a:xfrm>
          <a:prstGeom prst="rect">
            <a:avLst/>
          </a:prstGeom>
          <a:ln>
            <a:noFill/>
          </a:ln>
        </p:spPr>
      </p:pic>
      <p:pic>
        <p:nvPicPr>
          <p:cNvPr id="6" name="Picture 10"/>
          <p:cNvPicPr/>
          <p:nvPr/>
        </p:nvPicPr>
        <p:blipFill>
          <a:blip r:embed="rId16" cstate="print"/>
          <a:stretch/>
        </p:blipFill>
        <p:spPr>
          <a:xfrm>
            <a:off x="838080" y="2743200"/>
            <a:ext cx="2160360" cy="925200"/>
          </a:xfrm>
          <a:prstGeom prst="rect">
            <a:avLst/>
          </a:prstGeom>
          <a:ln>
            <a:noFill/>
          </a:ln>
        </p:spPr>
      </p:pic>
      <p:sp>
        <p:nvSpPr>
          <p:cNvPr id="7" name="PlaceHolder 4"/>
          <p:cNvSpPr>
            <a:spLocks noGrp="1"/>
          </p:cNvSpPr>
          <p:nvPr>
            <p:ph type="title"/>
          </p:nvPr>
        </p:nvSpPr>
        <p:spPr>
          <a:xfrm>
            <a:off x="762120" y="609480"/>
            <a:ext cx="7695720" cy="990360"/>
          </a:xfrm>
          <a:prstGeom prst="rect">
            <a:avLst/>
          </a:prstGeom>
        </p:spPr>
        <p:txBody>
          <a:bodyPr lIns="0" anchor="ctr"/>
          <a:lstStyle/>
          <a:p>
            <a:pPr>
              <a:lnSpc>
                <a:spcPct val="100000"/>
              </a:lnSpc>
            </a:pPr>
            <a:r>
              <a:rPr lang="en-GB" sz="3600" b="1" strike="noStrike">
                <a:solidFill>
                  <a:srgbClr val="000000"/>
                </a:solidFill>
                <a:latin typeface="Arial Narrow"/>
                <a:ea typeface="Geneva"/>
              </a:rPr>
              <a:t>Click to edit the title text formatClick to edit Master title style</a:t>
            </a:r>
            <a:endParaRPr/>
          </a:p>
        </p:txBody>
      </p:sp>
      <p:sp>
        <p:nvSpPr>
          <p:cNvPr id="8" name="PlaceHolder 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3360" cy="456840"/>
          </a:xfrm>
          <a:prstGeom prst="rect">
            <a:avLst/>
          </a:prstGeom>
        </p:spPr>
        <p:txBody>
          <a:bodyPr rIns="0"/>
          <a:lstStyle/>
          <a:p>
            <a:pPr>
              <a:lnSpc>
                <a:spcPct val="100000"/>
              </a:lnSpc>
            </a:pPr>
            <a:fld id="{AC095EF7-6A08-4B0F-9EC9-5CE8FD7835F5}" type="slidenum">
              <a:rPr lang="en-US" sz="1200" b="1" strike="noStrike">
                <a:solidFill>
                  <a:srgbClr val="000000"/>
                </a:solidFill>
                <a:latin typeface="Arial Narrow"/>
                <a:ea typeface="Geneva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  <p:sp>
        <p:nvSpPr>
          <p:cNvPr id="9" name="Line 6"/>
          <p:cNvSpPr/>
          <p:nvPr/>
        </p:nvSpPr>
        <p:spPr>
          <a:xfrm>
            <a:off x="457200" y="62481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10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>
                <a:latin typeface="Arial Narrow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>
                <a:latin typeface="Arial Narrow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GB" sz="2000">
                <a:latin typeface="Arial Narrow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Picture 7"/>
          <p:cNvPicPr/>
          <p:nvPr/>
        </p:nvPicPr>
        <p:blipFill>
          <a:blip r:embed="rId14" cstate="print"/>
          <a:stretch/>
        </p:blipFill>
        <p:spPr>
          <a:xfrm>
            <a:off x="0" y="0"/>
            <a:ext cx="9143640" cy="6859080"/>
          </a:xfrm>
          <a:prstGeom prst="rect">
            <a:avLst/>
          </a:prstGeom>
          <a:ln>
            <a:noFill/>
          </a:ln>
        </p:spPr>
      </p:pic>
      <p:sp>
        <p:nvSpPr>
          <p:cNvPr id="46" name="Line 1"/>
          <p:cNvSpPr/>
          <p:nvPr/>
        </p:nvSpPr>
        <p:spPr>
          <a:xfrm>
            <a:off x="457200" y="62481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47" name="Line 2"/>
          <p:cNvSpPr/>
          <p:nvPr/>
        </p:nvSpPr>
        <p:spPr>
          <a:xfrm>
            <a:off x="457200" y="1904760"/>
            <a:ext cx="8207280" cy="0"/>
          </a:xfrm>
          <a:prstGeom prst="line">
            <a:avLst/>
          </a:prstGeom>
          <a:ln w="12600">
            <a:solidFill>
              <a:schemeClr val="bg2"/>
            </a:solidFill>
            <a:round/>
          </a:ln>
        </p:spPr>
      </p:sp>
      <p:sp>
        <p:nvSpPr>
          <p:cNvPr id="48" name="PlaceHolder 3"/>
          <p:cNvSpPr>
            <a:spLocks noGrp="1"/>
          </p:cNvSpPr>
          <p:nvPr>
            <p:ph type="title"/>
          </p:nvPr>
        </p:nvSpPr>
        <p:spPr>
          <a:xfrm>
            <a:off x="457200" y="609480"/>
            <a:ext cx="8229240" cy="1142640"/>
          </a:xfrm>
          <a:prstGeom prst="rect">
            <a:avLst/>
          </a:prstGeom>
        </p:spPr>
        <p:txBody>
          <a:bodyPr lIns="0" anchor="ctr"/>
          <a:lstStyle/>
          <a:p>
            <a:pPr>
              <a:lnSpc>
                <a:spcPct val="100000"/>
              </a:lnSpc>
            </a:pPr>
            <a:r>
              <a:rPr lang="en-GB" sz="3600" b="1" strike="noStrike">
                <a:solidFill>
                  <a:srgbClr val="000000"/>
                </a:solidFill>
                <a:latin typeface="Arial Narrow"/>
                <a:ea typeface="Geneva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457200" y="1981080"/>
            <a:ext cx="8229240" cy="4114440"/>
          </a:xfrm>
          <a:prstGeom prst="rect">
            <a:avLst/>
          </a:prstGeom>
        </p:spPr>
        <p:txBody>
          <a:bodyPr lIns="0"/>
          <a:lstStyle/>
          <a:p>
            <a:pPr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Wingdings" charset="2"/>
              <a:buChar char=""/>
            </a:pPr>
            <a:r>
              <a:rPr lang="en-GB" sz="2000" strike="noStrike">
                <a:solidFill>
                  <a:srgbClr val="000000"/>
                </a:solidFill>
                <a:latin typeface="Arial Narrow"/>
                <a:ea typeface="Geneva"/>
              </a:rPr>
              <a:t>Fifth level</a:t>
            </a:r>
            <a:endParaRPr/>
          </a:p>
        </p:txBody>
      </p:sp>
      <p:sp>
        <p:nvSpPr>
          <p:cNvPr id="50" name="PlaceHolder 5"/>
          <p:cNvSpPr>
            <a:spLocks noGrp="1"/>
          </p:cNvSpPr>
          <p:nvPr>
            <p:ph type="sldNum"/>
          </p:nvPr>
        </p:nvSpPr>
        <p:spPr>
          <a:xfrm>
            <a:off x="6553080" y="6248520"/>
            <a:ext cx="2133360" cy="456840"/>
          </a:xfrm>
          <a:prstGeom prst="rect">
            <a:avLst/>
          </a:prstGeom>
        </p:spPr>
        <p:txBody>
          <a:bodyPr rIns="0"/>
          <a:lstStyle/>
          <a:p>
            <a:pPr>
              <a:lnSpc>
                <a:spcPct val="100000"/>
              </a:lnSpc>
            </a:pPr>
            <a:fld id="{D0774072-3B64-4D52-86BA-AB54B40721FF}" type="slidenum">
              <a:rPr lang="en-US" sz="1200" b="1" strike="noStrike">
                <a:solidFill>
                  <a:srgbClr val="000000"/>
                </a:solidFill>
                <a:latin typeface="Arial Narrow"/>
                <a:ea typeface="Geneva"/>
              </a:rPr>
              <a:pPr>
                <a:lnSpc>
                  <a:spcPct val="100000"/>
                </a:lnSpc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twitter.com/AmnestySlovenia" TargetMode="External"/><Relationship Id="rId3" Type="http://schemas.openxmlformats.org/officeDocument/2006/relationships/hyperlink" Target="https://www.facebook.com/amnesty.slovenije" TargetMode="External"/><Relationship Id="rId7" Type="http://schemas.openxmlformats.org/officeDocument/2006/relationships/image" Target="../media/image10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instagram.com/amnestyslovenia/" TargetMode="External"/><Relationship Id="rId5" Type="http://schemas.openxmlformats.org/officeDocument/2006/relationships/image" Target="../media/image9.jpg"/><Relationship Id="rId4" Type="http://schemas.openxmlformats.org/officeDocument/2006/relationships/image" Target="../media/image8.png"/><Relationship Id="rId9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762120" y="609480"/>
            <a:ext cx="7695720" cy="99036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>
              <a:lnSpc>
                <a:spcPct val="100000"/>
              </a:lnSpc>
            </a:pPr>
            <a:r>
              <a:rPr lang="sl-SI" dirty="0" smtClean="0">
                <a:latin typeface="Amnesty Trade Gothic" panose="020B0503040303020004" pitchFamily="34" charset="-18"/>
              </a:rPr>
              <a:t>PIŠEM ZA PRAVICE 2020</a:t>
            </a:r>
            <a:endParaRPr dirty="0">
              <a:latin typeface="Amnesty Trade Gothic" panose="020B0503040303020004" pitchFamily="34" charset="-18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899592" y="4509120"/>
            <a:ext cx="6933960" cy="13712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r>
              <a:rPr lang="sl-SI" sz="2800" b="1" dirty="0" smtClean="0">
                <a:latin typeface="Amnesty Trade Gothic" panose="020B0503040303020004" pitchFamily="34" charset="-18"/>
              </a:rPr>
              <a:t>KHALED DRARENI, ALŽIRIJA</a:t>
            </a:r>
            <a:endParaRPr lang="sl-SI" sz="2800" dirty="0">
              <a:latin typeface="Amnesty Trade Gothic" panose="020B0503040303020004" pitchFamily="34" charset="-18"/>
            </a:endParaRPr>
          </a:p>
        </p:txBody>
      </p:sp>
      <p:sp>
        <p:nvSpPr>
          <p:cNvPr id="92" name="CustomShape 3"/>
          <p:cNvSpPr/>
          <p:nvPr/>
        </p:nvSpPr>
        <p:spPr>
          <a:xfrm>
            <a:off x="8472600" y="6043680"/>
            <a:ext cx="183960" cy="456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457200" y="6094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r>
              <a:rPr lang="sl-SI" b="1" dirty="0" smtClean="0">
                <a:latin typeface="Amnesty Trade Gothic" panose="020B0503040303020004" pitchFamily="34" charset="-18"/>
              </a:rPr>
              <a:t>KHALED DRARENI, ALŽIRIJA </a:t>
            </a:r>
            <a:endParaRPr lang="sl-SI" dirty="0">
              <a:latin typeface="Amnesty Trade Gothic" panose="020B0503040303020004" pitchFamily="34" charset="-18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981080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r>
              <a:rPr lang="sl-SI" i="1" dirty="0" smtClean="0">
                <a:latin typeface="Amnesty Trade Gothic" panose="020B0503040303020004" pitchFamily="34" charset="-18"/>
              </a:rPr>
              <a:t>»</a:t>
            </a:r>
            <a:r>
              <a:rPr lang="sl-SI" b="1" i="1" dirty="0" smtClean="0">
                <a:latin typeface="Amnesty Trade Gothic" panose="020B0503040303020004" pitchFamily="34" charset="-18"/>
              </a:rPr>
              <a:t>Zakaj ljudje ne bi govorili resnice</a:t>
            </a:r>
            <a:r>
              <a:rPr lang="sl-SI" i="1" dirty="0" smtClean="0">
                <a:latin typeface="Amnesty Trade Gothic" panose="020B0503040303020004" pitchFamily="34" charset="-18"/>
              </a:rPr>
              <a:t>,« je </a:t>
            </a:r>
            <a:r>
              <a:rPr lang="sl-SI" i="1" dirty="0" err="1" smtClean="0">
                <a:latin typeface="Amnesty Trade Gothic" panose="020B0503040303020004" pitchFamily="34" charset="-18"/>
              </a:rPr>
              <a:t>Khaled</a:t>
            </a:r>
            <a:r>
              <a:rPr lang="sl-SI" i="1" dirty="0" smtClean="0">
                <a:latin typeface="Amnesty Trade Gothic" panose="020B0503040303020004" pitchFamily="34" charset="-18"/>
              </a:rPr>
              <a:t> pogosto spraševal svojo prijateljico Nabilo.</a:t>
            </a:r>
            <a:endParaRPr lang="sl-SI" dirty="0">
              <a:latin typeface="Amnesty Trade Gothic" panose="020B0503040303020004" pitchFamily="34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278750"/>
            <a:ext cx="1234120" cy="1587849"/>
          </a:xfrm>
          <a:prstGeom prst="rect">
            <a:avLst/>
          </a:prstGeom>
        </p:spPr>
      </p:pic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16" t="-426" r="16098" b="24550"/>
          <a:stretch/>
        </p:blipFill>
        <p:spPr>
          <a:xfrm>
            <a:off x="2880575" y="2560487"/>
            <a:ext cx="3382489" cy="3545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31061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2"/>
          <p:cNvSpPr txBox="1"/>
          <p:nvPr/>
        </p:nvSpPr>
        <p:spPr>
          <a:xfrm>
            <a:off x="326591" y="3563217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 smtClean="0">
                <a:latin typeface="Amnesty Trade Gothic" panose="020B0503040303020004" pitchFamily="34" charset="-18"/>
              </a:rPr>
              <a:t>Novinar </a:t>
            </a:r>
            <a:r>
              <a:rPr lang="sl-SI" b="1" dirty="0" err="1">
                <a:latin typeface="Amnesty Trade Gothic" panose="020B0503040303020004" pitchFamily="34" charset="-18"/>
              </a:rPr>
              <a:t>Khaled</a:t>
            </a:r>
            <a:r>
              <a:rPr lang="sl-SI" b="1" dirty="0">
                <a:latin typeface="Amnesty Trade Gothic" panose="020B0503040303020004" pitchFamily="34" charset="-18"/>
              </a:rPr>
              <a:t> </a:t>
            </a:r>
            <a:r>
              <a:rPr lang="sl-SI" b="1" dirty="0" err="1">
                <a:latin typeface="Amnesty Trade Gothic" panose="020B0503040303020004" pitchFamily="34" charset="-18"/>
              </a:rPr>
              <a:t>Drareni</a:t>
            </a:r>
            <a:r>
              <a:rPr lang="sl-SI" b="1" dirty="0">
                <a:latin typeface="Amnesty Trade Gothic" panose="020B0503040303020004" pitchFamily="34" charset="-18"/>
              </a:rPr>
              <a:t> </a:t>
            </a:r>
            <a:r>
              <a:rPr lang="sl-SI" dirty="0">
                <a:latin typeface="Amnesty Trade Gothic" panose="020B0503040303020004" pitchFamily="34" charset="-18"/>
              </a:rPr>
              <a:t>si </a:t>
            </a:r>
            <a:r>
              <a:rPr lang="sl-SI" dirty="0" smtClean="0">
                <a:latin typeface="Amnesty Trade Gothic" panose="020B0503040303020004" pitchFamily="34" charset="-18"/>
              </a:rPr>
              <a:t>kot številni drugi Alžirci želi </a:t>
            </a:r>
            <a:r>
              <a:rPr lang="sl-SI" dirty="0">
                <a:latin typeface="Amnesty Trade Gothic" panose="020B0503040303020004" pitchFamily="34" charset="-18"/>
              </a:rPr>
              <a:t>svobode in enakosti</a:t>
            </a:r>
            <a:r>
              <a:rPr lang="sl-SI" dirty="0" smtClean="0">
                <a:latin typeface="Amnesty Trade Gothic" panose="020B0503040303020004" pitchFamily="34" charset="-18"/>
              </a:rPr>
              <a:t>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 smtClean="0">
              <a:latin typeface="Amnesty Trade Gothic" panose="020B0503040303020004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 smtClean="0">
                <a:latin typeface="Amnesty Trade Gothic" panose="020B0503040303020004" pitchFamily="34" charset="-18"/>
              </a:rPr>
              <a:t>Ko </a:t>
            </a:r>
            <a:r>
              <a:rPr lang="sl-SI" dirty="0">
                <a:latin typeface="Amnesty Trade Gothic" panose="020B0503040303020004" pitchFamily="34" charset="-18"/>
              </a:rPr>
              <a:t>so se februarja 2019 ljudje podali na ulice in zahtevali te pravice, se jim je </a:t>
            </a:r>
            <a:r>
              <a:rPr lang="sl-SI" dirty="0" err="1">
                <a:latin typeface="Amnesty Trade Gothic" panose="020B0503040303020004" pitchFamily="34" charset="-18"/>
              </a:rPr>
              <a:t>Khaled</a:t>
            </a:r>
            <a:r>
              <a:rPr lang="sl-SI" dirty="0">
                <a:latin typeface="Amnesty Trade Gothic" panose="020B0503040303020004" pitchFamily="34" charset="-18"/>
              </a:rPr>
              <a:t> pridružil</a:t>
            </a:r>
            <a:r>
              <a:rPr lang="sl-SI" dirty="0" smtClean="0">
                <a:latin typeface="Amnesty Trade Gothic" panose="020B0503040303020004" pitchFamily="34" charset="-18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>
                <a:latin typeface="Amnesty Trade Gothic" panose="020B0503040303020004" pitchFamily="34" charset="-18"/>
              </a:rPr>
              <a:t>27. marca 2020 so </a:t>
            </a:r>
            <a:r>
              <a:rPr lang="sl-SI" dirty="0" err="1">
                <a:latin typeface="Amnesty Trade Gothic" panose="020B0503040303020004" pitchFamily="34" charset="-18"/>
              </a:rPr>
              <a:t>Khaleda</a:t>
            </a:r>
            <a:r>
              <a:rPr lang="sl-SI" dirty="0">
                <a:latin typeface="Amnesty Trade Gothic" panose="020B0503040303020004" pitchFamily="34" charset="-18"/>
              </a:rPr>
              <a:t> </a:t>
            </a:r>
            <a:r>
              <a:rPr lang="sl-SI" b="1" dirty="0">
                <a:latin typeface="Amnesty Trade Gothic" panose="020B0503040303020004" pitchFamily="34" charset="-18"/>
              </a:rPr>
              <a:t>aretirali</a:t>
            </a:r>
            <a:r>
              <a:rPr lang="sl-SI" dirty="0">
                <a:latin typeface="Amnesty Trade Gothic" panose="020B0503040303020004" pitchFamily="34" charset="-18"/>
              </a:rPr>
              <a:t>, ko je poročal o protestu.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 smtClean="0">
              <a:latin typeface="Amnesty Trade Gothic" panose="020B0503040303020004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 smtClean="0">
              <a:latin typeface="Amnesty Trade Gothic" panose="020B0503040303020004" pitchFamily="34" charset="-18"/>
            </a:endParaRPr>
          </a:p>
          <a:p>
            <a:pPr>
              <a:lnSpc>
                <a:spcPct val="150000"/>
              </a:lnSpc>
            </a:pPr>
            <a:endParaRPr lang="sl-SI" dirty="0" smtClean="0">
              <a:latin typeface="Amnesty Trade Gothic" panose="020B0503040303020004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atin typeface="Amnesty Trade Gothic" panose="020B0503040303020004" pitchFamily="34" charset="-18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243925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302356" y="928772"/>
            <a:ext cx="151216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3" name="TextShape 1"/>
          <p:cNvSpPr txBox="1"/>
          <p:nvPr/>
        </p:nvSpPr>
        <p:spPr>
          <a:xfrm>
            <a:off x="457200" y="6094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r>
              <a:rPr lang="sl-SI" b="1" dirty="0">
                <a:latin typeface="Amnesty Trade Gothic" panose="020B0503040303020004" pitchFamily="34" charset="-18"/>
              </a:rPr>
              <a:t>Za kaj gre?</a:t>
            </a:r>
            <a:r>
              <a:rPr lang="sl-SI" dirty="0">
                <a:latin typeface="Amnesty Trade Gothic" panose="020B0503040303020004" pitchFamily="34" charset="-18"/>
              </a:rPr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58946"/>
            <a:ext cx="1288555" cy="16578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2"/>
          <p:cNvSpPr txBox="1"/>
          <p:nvPr/>
        </p:nvSpPr>
        <p:spPr>
          <a:xfrm>
            <a:off x="326591" y="3563217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>
                <a:latin typeface="Amnesty Trade Gothic" panose="020B0503040303020004" pitchFamily="34" charset="-18"/>
              </a:rPr>
              <a:t>Obtožen je bil spodbujanja neoboroženega zbiranja – kljub temu, da je kot </a:t>
            </a:r>
            <a:r>
              <a:rPr lang="sl-SI" b="1" dirty="0">
                <a:latin typeface="Amnesty Trade Gothic" panose="020B0503040303020004" pitchFamily="34" charset="-18"/>
              </a:rPr>
              <a:t>novinar </a:t>
            </a:r>
            <a:r>
              <a:rPr lang="sl-SI" dirty="0">
                <a:latin typeface="Amnesty Trade Gothic" panose="020B0503040303020004" pitchFamily="34" charset="-18"/>
              </a:rPr>
              <a:t>le opravljal svoje delo.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sl-SI" dirty="0">
                <a:latin typeface="Amnesty Trade Gothic" panose="020B0503040303020004" pitchFamily="34" charset="-18"/>
              </a:rPr>
              <a:t>Avgusta so ga obsodili na tri leta zapora, po pritožbi so mu zaporno kazen septembra znižali na </a:t>
            </a:r>
            <a:r>
              <a:rPr lang="sl-SI" b="1" dirty="0">
                <a:latin typeface="Amnesty Trade Gothic" panose="020B0503040303020004" pitchFamily="34" charset="-18"/>
              </a:rPr>
              <a:t>dve leti</a:t>
            </a:r>
            <a:r>
              <a:rPr lang="sl-SI" dirty="0">
                <a:latin typeface="Amnesty Trade Gothic" panose="020B0503040303020004" pitchFamily="34" charset="-18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 smtClean="0">
              <a:latin typeface="Amnesty Trade Gothic" panose="020B0503040303020004" pitchFamily="34" charset="-18"/>
            </a:endParaRPr>
          </a:p>
          <a:p>
            <a:pPr>
              <a:lnSpc>
                <a:spcPct val="150000"/>
              </a:lnSpc>
            </a:pPr>
            <a:endParaRPr lang="sl-SI" dirty="0" smtClean="0">
              <a:latin typeface="Amnesty Trade Gothic" panose="020B0503040303020004" pitchFamily="34" charset="-18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sl-SI" dirty="0">
              <a:latin typeface="Amnesty Trade Gothic" panose="020B0503040303020004" pitchFamily="34" charset="-1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atin typeface="Amnesty Trade Gothic" panose="020B0503040303020004" pitchFamily="34" charset="-18"/>
            </a:endParaRP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243925"/>
          </a:xfrm>
          <a:prstGeom prst="rect">
            <a:avLst/>
          </a:prstGeom>
        </p:spPr>
      </p:pic>
      <p:sp>
        <p:nvSpPr>
          <p:cNvPr id="5" name="Pravokotnik 4"/>
          <p:cNvSpPr/>
          <p:nvPr/>
        </p:nvSpPr>
        <p:spPr>
          <a:xfrm>
            <a:off x="302356" y="928772"/>
            <a:ext cx="1512168" cy="504056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93" name="TextShape 1"/>
          <p:cNvSpPr txBox="1"/>
          <p:nvPr/>
        </p:nvSpPr>
        <p:spPr>
          <a:xfrm>
            <a:off x="457200" y="609480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r>
              <a:rPr lang="sl-SI" b="1" dirty="0">
                <a:latin typeface="Amnesty Trade Gothic" panose="020B0503040303020004" pitchFamily="34" charset="-18"/>
              </a:rPr>
              <a:t>Za kaj gre?</a:t>
            </a:r>
            <a:r>
              <a:rPr lang="sl-SI" dirty="0">
                <a:latin typeface="Amnesty Trade Gothic" panose="020B0503040303020004" pitchFamily="34" charset="-18"/>
              </a:rPr>
              <a:t>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58946"/>
            <a:ext cx="1288555" cy="1657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821743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23528" y="437343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PIŠITE ALŽIRSKEMU PREDSEDNIKU</a:t>
            </a:r>
            <a:r>
              <a:rPr kumimoji="0" lang="sl-S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 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1981080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sl-SI" dirty="0">
                <a:solidFill>
                  <a:prstClr val="black"/>
                </a:solidFill>
                <a:latin typeface="Amnesty Trade Gothic" panose="020B0503040303020004" pitchFamily="34" charset="-18"/>
              </a:rPr>
              <a:t>Zahtevajte, naj </a:t>
            </a:r>
            <a:r>
              <a:rPr lang="sl-SI" dirty="0" err="1">
                <a:solidFill>
                  <a:prstClr val="black"/>
                </a:solidFill>
                <a:latin typeface="Amnesty Trade Gothic" panose="020B0503040303020004" pitchFamily="34" charset="-18"/>
              </a:rPr>
              <a:t>Khaleda</a:t>
            </a:r>
            <a:r>
              <a:rPr lang="sl-SI" dirty="0">
                <a:solidFill>
                  <a:prstClr val="black"/>
                </a:solidFill>
                <a:latin typeface="Amnesty Trade Gothic" panose="020B0503040303020004" pitchFamily="34" charset="-18"/>
              </a:rPr>
              <a:t> </a:t>
            </a:r>
            <a:r>
              <a:rPr lang="sl-SI" b="1" dirty="0">
                <a:solidFill>
                  <a:prstClr val="black"/>
                </a:solidFill>
                <a:latin typeface="Amnesty Trade Gothic" panose="020B0503040303020004" pitchFamily="34" charset="-18"/>
              </a:rPr>
              <a:t>nemudoma in brezpogojno izpustijo. </a:t>
            </a:r>
            <a:endParaRPr lang="sl-SI" b="1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sl-SI" dirty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l-SI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sl-SI" dirty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  <a:p>
            <a:pPr marR="0" lvl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sl-SI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524" y="371398"/>
            <a:ext cx="1162112" cy="1495202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439256"/>
              </p:ext>
            </p:extLst>
          </p:nvPr>
        </p:nvGraphicFramePr>
        <p:xfrm>
          <a:off x="1403648" y="3238200"/>
          <a:ext cx="5832648" cy="1600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32648">
                  <a:extLst>
                    <a:ext uri="{9D8B030D-6E8A-4147-A177-3AD203B41FA5}">
                      <a16:colId xmlns:a16="http://schemas.microsoft.com/office/drawing/2014/main" val="851867472"/>
                    </a:ext>
                  </a:extLst>
                </a:gridCol>
              </a:tblGrid>
              <a:tr h="163056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  <a:defRPr/>
                      </a:pPr>
                      <a:r>
                        <a:rPr lang="sl-SI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Abdelmadjid</a:t>
                      </a:r>
                      <a:r>
                        <a:rPr lang="sl-SI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Tebboune 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r>
                        <a:rPr lang="sl-SI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   </a:t>
                      </a:r>
                      <a:r>
                        <a:rPr lang="sl-SI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Présidence</a:t>
                      </a:r>
                      <a:r>
                        <a:rPr lang="sl-SI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de la </a:t>
                      </a:r>
                      <a:r>
                        <a:rPr lang="sl-SI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République</a:t>
                      </a:r>
                      <a:r>
                        <a:rPr lang="sl-SI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</a:t>
                      </a:r>
                      <a:endParaRPr kumimoji="0" lang="sl-SI" sz="180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mnesty Trade Gothic" panose="020B0503040303020004" pitchFamily="34" charset="-18"/>
                      </a:endParaRP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r>
                        <a:rPr kumimoji="0" lang="sl-SI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mnesty Trade Gothic" panose="020B0503040303020004" pitchFamily="34" charset="-18"/>
                        </a:rPr>
                        <a:t>    Naslavljanje: </a:t>
                      </a:r>
                      <a:r>
                        <a:rPr lang="sl-SI" b="0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Your</a:t>
                      </a:r>
                      <a:r>
                        <a:rPr lang="sl-SI" b="0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</a:t>
                      </a:r>
                      <a:r>
                        <a:rPr lang="sl-SI" b="0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Excellency</a:t>
                      </a:r>
                      <a:endParaRPr kumimoji="0" lang="sl-SI" sz="18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mnesty Trade Gothic" panose="020B0503040303020004" pitchFamily="34" charset="-18"/>
                      </a:endParaRPr>
                    </a:p>
                    <a:p>
                      <a:endParaRPr lang="sl-SI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3429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16354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323528" y="476672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pPr lvl="0">
              <a:defRPr/>
            </a:pPr>
            <a:r>
              <a:rPr lang="sl-SI" b="1" dirty="0" smtClean="0">
                <a:solidFill>
                  <a:prstClr val="black"/>
                </a:solidFill>
                <a:latin typeface="Amnesty Trade Gothic" panose="020B0503040303020004" pitchFamily="34" charset="-18"/>
              </a:rPr>
              <a:t>SPOROČITE </a:t>
            </a:r>
            <a:r>
              <a:rPr lang="sl-SI" b="1" dirty="0">
                <a:solidFill>
                  <a:prstClr val="black"/>
                </a:solidFill>
                <a:latin typeface="Amnesty Trade Gothic" panose="020B0503040303020004" pitchFamily="34" charset="-18"/>
              </a:rPr>
              <a:t>KHALEDU, DA STE NA NJEGOVI STRANI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457200" y="2276872"/>
            <a:ext cx="8229240" cy="411444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sl-SI" dirty="0">
                <a:solidFill>
                  <a:prstClr val="black"/>
                </a:solidFill>
                <a:latin typeface="Amnesty Trade Gothic" panose="020B0503040303020004" pitchFamily="34" charset="-18"/>
              </a:rPr>
              <a:t>Objavite svojo sliko s sporočilom </a:t>
            </a:r>
            <a:r>
              <a:rPr lang="sl-SI" b="1" dirty="0">
                <a:solidFill>
                  <a:prstClr val="black"/>
                </a:solidFill>
                <a:latin typeface="Amnesty Trade Gothic" panose="020B0503040303020004" pitchFamily="34" charset="-18"/>
              </a:rPr>
              <a:t>#</a:t>
            </a:r>
            <a:r>
              <a:rPr lang="sl-SI" b="1" dirty="0" err="1" smtClean="0">
                <a:solidFill>
                  <a:prstClr val="black"/>
                </a:solidFill>
                <a:latin typeface="Amnesty Trade Gothic" panose="020B0503040303020004" pitchFamily="34" charset="-18"/>
              </a:rPr>
              <a:t>FreeKhaledDrareni</a:t>
            </a:r>
            <a:r>
              <a:rPr lang="sl-SI" b="1" dirty="0" smtClean="0">
                <a:solidFill>
                  <a:prstClr val="black"/>
                </a:solidFill>
                <a:latin typeface="Amnesty Trade Gothic" panose="020B0503040303020004" pitchFamily="34" charset="-18"/>
              </a:rPr>
              <a:t>.</a:t>
            </a: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sl-SI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sl-SI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sl-SI" dirty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sl-SI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endParaRPr lang="sl-SI" dirty="0" smtClean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285750" lvl="0" indent="-285750">
              <a:lnSpc>
                <a:spcPct val="150000"/>
              </a:lnSpc>
              <a:buFont typeface="Arial" panose="020B0604020202020204" pitchFamily="34" charset="0"/>
              <a:buChar char="•"/>
              <a:defRPr/>
            </a:pPr>
            <a:r>
              <a:rPr lang="sl-SI" dirty="0" smtClean="0">
                <a:solidFill>
                  <a:prstClr val="black"/>
                </a:solidFill>
                <a:latin typeface="Amnesty Trade Gothic" panose="020B0503040303020004" pitchFamily="34" charset="-18"/>
              </a:rPr>
              <a:t>Če </a:t>
            </a:r>
            <a:r>
              <a:rPr lang="sl-SI" dirty="0">
                <a:solidFill>
                  <a:prstClr val="black"/>
                </a:solidFill>
                <a:latin typeface="Amnesty Trade Gothic" panose="020B0503040303020004" pitchFamily="34" charset="-18"/>
              </a:rPr>
              <a:t>boste to naredili, prosimo, vključite še družbena omrežja </a:t>
            </a:r>
            <a:r>
              <a:rPr lang="sl-SI" b="1" dirty="0">
                <a:solidFill>
                  <a:prstClr val="black"/>
                </a:solidFill>
                <a:latin typeface="Amnesty Trade Gothic" panose="020B0503040303020004" pitchFamily="34" charset="-18"/>
              </a:rPr>
              <a:t>Amnesty International Slovenije</a:t>
            </a:r>
            <a:r>
              <a:rPr lang="sl-SI" dirty="0" smtClean="0">
                <a:solidFill>
                  <a:prstClr val="black"/>
                </a:solidFill>
                <a:latin typeface="Amnesty Trade Gothic" panose="020B0503040303020004" pitchFamily="34" charset="-18"/>
              </a:rPr>
              <a:t>. </a:t>
            </a:r>
            <a:endParaRPr lang="sl-SI" dirty="0">
              <a:solidFill>
                <a:prstClr val="black"/>
              </a:solidFill>
              <a:latin typeface="Amnesty Trade Gothic" panose="020B0503040303020004" pitchFamily="34" charset="-18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l-SI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nesty Trade Gothic" panose="020B0503040303020004" pitchFamily="34" charset="-18"/>
              </a:rPr>
              <a:t> </a:t>
            </a:r>
            <a:endParaRPr kumimoji="0" lang="sl-SI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nesty Trade Gothic" panose="020B0503040303020004" pitchFamily="34" charset="-18"/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3524" y="371398"/>
            <a:ext cx="1162112" cy="1495202"/>
          </a:xfrm>
          <a:prstGeom prst="rect">
            <a:avLst/>
          </a:prstGeom>
        </p:spPr>
      </p:pic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923026"/>
              </p:ext>
            </p:extLst>
          </p:nvPr>
        </p:nvGraphicFramePr>
        <p:xfrm>
          <a:off x="899592" y="2996952"/>
          <a:ext cx="5807968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07968">
                  <a:extLst>
                    <a:ext uri="{9D8B030D-6E8A-4147-A177-3AD203B41FA5}">
                      <a16:colId xmlns:a16="http://schemas.microsoft.com/office/drawing/2014/main" val="2296551008"/>
                    </a:ext>
                  </a:extLst>
                </a:gridCol>
              </a:tblGrid>
              <a:tr h="1463039">
                <a:tc>
                  <a:txBody>
                    <a:bodyPr/>
                    <a:lstStyle/>
                    <a:p>
                      <a:pPr lvl="0" algn="ctr">
                        <a:lnSpc>
                          <a:spcPct val="250000"/>
                        </a:lnSpc>
                        <a:defRPr/>
                      </a:pPr>
                      <a:r>
                        <a:rPr lang="sl-SI" b="1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Twitter</a:t>
                      </a:r>
                      <a:r>
                        <a:rPr lang="sl-SI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</a:t>
                      </a:r>
                      <a:r>
                        <a:rPr lang="sl-SI" b="1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@</a:t>
                      </a:r>
                      <a:r>
                        <a:rPr lang="sl-SI" b="1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khaleddrareni</a:t>
                      </a:r>
                      <a:r>
                        <a:rPr lang="sl-SI" b="1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</a:t>
                      </a:r>
                    </a:p>
                    <a:p>
                      <a:pPr lvl="0" algn="ctr">
                        <a:lnSpc>
                          <a:spcPct val="150000"/>
                        </a:lnSpc>
                        <a:defRPr/>
                      </a:pPr>
                      <a:r>
                        <a:rPr lang="sl-SI" b="1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Instagram</a:t>
                      </a:r>
                      <a:r>
                        <a:rPr lang="sl-SI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</a:t>
                      </a:r>
                      <a:r>
                        <a:rPr lang="sl-SI" b="1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@</a:t>
                      </a:r>
                      <a:r>
                        <a:rPr lang="sl-SI" b="1" dirty="0" err="1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Khaled.Drareni</a:t>
                      </a:r>
                      <a:r>
                        <a:rPr lang="sl-SI" b="1" dirty="0" smtClean="0">
                          <a:solidFill>
                            <a:prstClr val="black"/>
                          </a:solidFill>
                          <a:latin typeface="Amnesty Trade Gothic" panose="020B0503040303020004" pitchFamily="34" charset="-18"/>
                        </a:rPr>
                        <a:t> </a:t>
                      </a:r>
                    </a:p>
                    <a:p>
                      <a:endParaRPr lang="sl-SI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391573"/>
                  </a:ext>
                </a:extLst>
              </a:tr>
            </a:tbl>
          </a:graphicData>
        </a:graphic>
      </p:graphicFrame>
      <p:pic>
        <p:nvPicPr>
          <p:cNvPr id="5" name="Slika 4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5263256"/>
            <a:ext cx="423490" cy="423490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65973" t="-451445" r="-64650" b="220823"/>
          <a:stretch/>
        </p:blipFill>
        <p:spPr>
          <a:xfrm>
            <a:off x="3483819" y="2353680"/>
            <a:ext cx="2168301" cy="2158664"/>
          </a:xfrm>
          <a:prstGeom prst="roundRect">
            <a:avLst>
              <a:gd name="adj" fmla="val 15290"/>
            </a:avLst>
          </a:prstGeom>
        </p:spPr>
      </p:pic>
      <p:pic>
        <p:nvPicPr>
          <p:cNvPr id="7" name="Slika 6">
            <a:hlinkClick r:id="rId6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242" y="5240124"/>
            <a:ext cx="469154" cy="467068"/>
          </a:xfrm>
          <a:prstGeom prst="rect">
            <a:avLst/>
          </a:prstGeom>
        </p:spPr>
      </p:pic>
      <p:pic>
        <p:nvPicPr>
          <p:cNvPr id="8" name="Slika 7">
            <a:hlinkClick r:id="rId8"/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67781" y="5263256"/>
            <a:ext cx="477134" cy="477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2367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457200" y="620688"/>
            <a:ext cx="8229240" cy="1142640"/>
          </a:xfrm>
          <a:prstGeom prst="rect">
            <a:avLst/>
          </a:prstGeom>
          <a:noFill/>
          <a:ln>
            <a:noFill/>
          </a:ln>
        </p:spPr>
        <p:txBody>
          <a:bodyPr lIns="0" anchor="ctr"/>
          <a:lstStyle/>
          <a:p>
            <a:r>
              <a:rPr lang="sl-SI" b="1" dirty="0" smtClean="0">
                <a:latin typeface="Amnesty Trade Gothic" panose="020B0503040303020004" pitchFamily="34" charset="-18"/>
              </a:rPr>
              <a:t>KHALED DRARENI, ALŽIRIJA</a:t>
            </a:r>
            <a:endParaRPr lang="sl-SI" dirty="0">
              <a:latin typeface="Amnesty Trade Gothic" panose="020B0503040303020004" pitchFamily="34" charset="-18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457200" y="1917000"/>
            <a:ext cx="8578800" cy="4392000"/>
          </a:xfrm>
          <a:prstGeom prst="rect">
            <a:avLst/>
          </a:prstGeom>
          <a:noFill/>
          <a:ln>
            <a:noFill/>
          </a:ln>
        </p:spPr>
        <p:txBody>
          <a:bodyPr lIns="0"/>
          <a:lstStyle/>
          <a:p>
            <a:r>
              <a:rPr lang="sl-SI" b="1" dirty="0">
                <a:latin typeface="Amnesty Trade Gothic" panose="020B0503040303020004" pitchFamily="34" charset="-18"/>
              </a:rPr>
              <a:t>Pomembno</a:t>
            </a:r>
            <a:r>
              <a:rPr lang="sl-SI" b="1" dirty="0" smtClean="0">
                <a:latin typeface="Amnesty Trade Gothic" panose="020B0503040303020004" pitchFamily="34" charset="-18"/>
              </a:rPr>
              <a:t>: </a:t>
            </a:r>
            <a:r>
              <a:rPr lang="sl-SI" dirty="0" smtClean="0">
                <a:latin typeface="Amnesty Trade Gothic" panose="020B0503040303020004" pitchFamily="34" charset="-18"/>
              </a:rPr>
              <a:t>izogibajte se omemb alžirske vojske in sklicevanja na vero.  </a:t>
            </a:r>
            <a:endParaRPr lang="sl-SI" dirty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2" name="Slika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20" y="313560"/>
            <a:ext cx="1234120" cy="1587848"/>
          </a:xfrm>
          <a:prstGeom prst="rect">
            <a:avLst/>
          </a:prstGeom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3212976"/>
            <a:ext cx="5127738" cy="2219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27C1BA77FD8CD4580A475C513D81D5F" ma:contentTypeVersion="12" ma:contentTypeDescription="Ustvari nov dokument." ma:contentTypeScope="" ma:versionID="3a3992bab167d0a8660d55bb57454583">
  <xsd:schema xmlns:xsd="http://www.w3.org/2001/XMLSchema" xmlns:xs="http://www.w3.org/2001/XMLSchema" xmlns:p="http://schemas.microsoft.com/office/2006/metadata/properties" xmlns:ns2="01e40f41-5b4f-4617-b3e8-d2f7fb43de41" xmlns:ns3="fc37e61d-d9e7-49a6-a270-435704b032aa" targetNamespace="http://schemas.microsoft.com/office/2006/metadata/properties" ma:root="true" ma:fieldsID="7ceba9c564c581c5d162f0ca902db897" ns2:_="" ns3:_="">
    <xsd:import namespace="01e40f41-5b4f-4617-b3e8-d2f7fb43de41"/>
    <xsd:import namespace="fc37e61d-d9e7-49a6-a270-435704b032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40f41-5b4f-4617-b3e8-d2f7fb43de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37e61d-d9e7-49a6-a270-435704b032a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V skupni rabi z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V skupni rabi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vsebine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2884963-DD3B-42B6-BCDF-720320818F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e40f41-5b4f-4617-b3e8-d2f7fb43de41"/>
    <ds:schemaRef ds:uri="fc37e61d-d9e7-49a6-a270-435704b032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68F4025-C2F2-403E-B562-9812C467982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A98B39-65C3-48B1-B84B-8187C99226AD}">
  <ds:schemaRefs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01e40f41-5b4f-4617-b3e8-d2f7fb43de41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fc37e61d-d9e7-49a6-a270-435704b032a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201</Words>
  <Application>Microsoft Office PowerPoint</Application>
  <PresentationFormat>Diaprojekcija na zaslonu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8</vt:i4>
      </vt:variant>
      <vt:variant>
        <vt:lpstr>Tema</vt:lpstr>
      </vt:variant>
      <vt:variant>
        <vt:i4>2</vt:i4>
      </vt:variant>
      <vt:variant>
        <vt:lpstr>Naslovi diapozitivov</vt:lpstr>
      </vt:variant>
      <vt:variant>
        <vt:i4>7</vt:i4>
      </vt:variant>
    </vt:vector>
  </HeadingPairs>
  <TitlesOfParts>
    <vt:vector size="17" baseType="lpstr">
      <vt:lpstr>Amnesty Trade Gothic</vt:lpstr>
      <vt:lpstr>Arial</vt:lpstr>
      <vt:lpstr>Arial Narrow</vt:lpstr>
      <vt:lpstr>DejaVu Sans</vt:lpstr>
      <vt:lpstr>Geneva</vt:lpstr>
      <vt:lpstr>StarSymbol</vt:lpstr>
      <vt:lpstr>Times New Roman</vt:lpstr>
      <vt:lpstr>Wingdings</vt:lpstr>
      <vt:lpstr>Office Theme</vt:lpstr>
      <vt:lpstr>Office Theme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Simona Podobnikar</dc:creator>
  <cp:lastModifiedBy>Meliha Tuhčić</cp:lastModifiedBy>
  <cp:revision>51</cp:revision>
  <dcterms:modified xsi:type="dcterms:W3CDTF">2020-11-03T09:57:44Z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0x010100F27C1BA77FD8CD4580A475C513D81D5F</vt:lpwstr>
  </property>
</Properties>
</file>