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57" r:id="rId4"/>
    <p:sldId id="275" r:id="rId5"/>
    <p:sldId id="280" r:id="rId6"/>
    <p:sldId id="261" r:id="rId7"/>
    <p:sldId id="260" r:id="rId8"/>
    <p:sldId id="278" r:id="rId9"/>
    <p:sldId id="279" r:id="rId10"/>
    <p:sldId id="282" r:id="rId11"/>
    <p:sldId id="281" r:id="rId1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mnesty Trade Gothic Light" panose="020B0403040303020004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B127"/>
    <a:srgbClr val="6D368A"/>
    <a:srgbClr val="118CD3"/>
    <a:srgbClr val="E97B28"/>
    <a:srgbClr val="459F3C"/>
    <a:srgbClr val="E51545"/>
    <a:srgbClr val="94AE39"/>
    <a:srgbClr val="DD7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39" autoAdjust="0"/>
  </p:normalViewPr>
  <p:slideViewPr>
    <p:cSldViewPr snapToGrid="0" snapToObjects="1">
      <p:cViewPr varScale="1">
        <p:scale>
          <a:sx n="85" d="100"/>
          <a:sy n="85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FDB152-EC8F-D642-8730-F27B3DAE3224}" type="doc">
      <dgm:prSet loTypeId="urn:microsoft.com/office/officeart/2005/8/layout/radial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63602C-9B82-824B-88D5-EC77DC0454FF}">
      <dgm:prSet/>
      <dgm:spPr>
        <a:solidFill>
          <a:srgbClr val="FFFF00"/>
        </a:solidFill>
      </dgm:spPr>
      <dgm:t>
        <a:bodyPr/>
        <a:lstStyle/>
        <a:p>
          <a:pPr rtl="0"/>
          <a:r>
            <a:rPr lang="sl-SI" b="0" i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Več </a:t>
          </a:r>
          <a:r>
            <a:rPr lang="sl-SI" b="0" i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ljudi pozna </a:t>
          </a:r>
          <a:r>
            <a:rPr lang="sl-SI" b="0" i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in spodbuja spoštovanje človekovih pravic</a:t>
          </a:r>
          <a:endParaRPr lang="en-AU" b="0" i="0" dirty="0">
            <a:solidFill>
              <a:srgbClr val="000000"/>
            </a:solidFill>
            <a:latin typeface="Amnesty Trade Gothic Cn"/>
            <a:cs typeface="Amnesty Trade Gothic Cn"/>
          </a:endParaRPr>
        </a:p>
      </dgm:t>
    </dgm:pt>
    <dgm:pt modelId="{3BB5B462-AAF8-4440-9E7D-5542D9E8D15A}" type="parTrans" cxnId="{7FCE6373-0AA3-0542-A590-77B5E35AF140}">
      <dgm:prSet/>
      <dgm:spPr/>
      <dgm:t>
        <a:bodyPr/>
        <a:lstStyle/>
        <a:p>
          <a:endParaRPr lang="en-US"/>
        </a:p>
      </dgm:t>
    </dgm:pt>
    <dgm:pt modelId="{DC73FB26-FC21-114F-BD20-B8E53F207B85}" type="sibTrans" cxnId="{7FCE6373-0AA3-0542-A590-77B5E35AF140}">
      <dgm:prSet/>
      <dgm:spPr/>
      <dgm:t>
        <a:bodyPr/>
        <a:lstStyle/>
        <a:p>
          <a:endParaRPr lang="en-US"/>
        </a:p>
      </dgm:t>
    </dgm:pt>
    <dgm:pt modelId="{F76A1052-EAEA-AF4E-A9CF-DFF1FC5626AF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sl-SI" sz="1800" b="0" i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Učenci in dijaki</a:t>
          </a:r>
          <a:endParaRPr lang="en-GB" sz="1800" b="0" i="0" dirty="0">
            <a:solidFill>
              <a:srgbClr val="000000"/>
            </a:solidFill>
            <a:latin typeface="Amnesty Trade Gothic Cn"/>
            <a:cs typeface="Amnesty Trade Gothic Cn"/>
          </a:endParaRPr>
        </a:p>
      </dgm:t>
    </dgm:pt>
    <dgm:pt modelId="{4E925504-6095-DF40-990F-B67601A5E6C9}" type="parTrans" cxnId="{406C7D07-4C80-B64A-B14D-3B1161C56838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574F818-6A7F-9041-B8B1-5296D9CF0F4D}" type="sibTrans" cxnId="{406C7D07-4C80-B64A-B14D-3B1161C56838}">
      <dgm:prSet/>
      <dgm:spPr/>
      <dgm:t>
        <a:bodyPr/>
        <a:lstStyle/>
        <a:p>
          <a:endParaRPr lang="en-US"/>
        </a:p>
      </dgm:t>
    </dgm:pt>
    <dgm:pt modelId="{E381FB3F-9834-9E41-8597-E74F16DD86C1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sl-SI" sz="1800" b="0" i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Učitelji</a:t>
          </a:r>
          <a:endParaRPr lang="en-GB" sz="1800" b="0" i="0" dirty="0">
            <a:solidFill>
              <a:srgbClr val="000000"/>
            </a:solidFill>
            <a:latin typeface="Amnesty Trade Gothic Cn"/>
            <a:cs typeface="Amnesty Trade Gothic Cn"/>
          </a:endParaRPr>
        </a:p>
      </dgm:t>
    </dgm:pt>
    <dgm:pt modelId="{E3E7CD3D-A6A0-8646-B236-D4B1B0478178}" type="parTrans" cxnId="{FF94D520-69BF-AA46-91B5-49932A9F2379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04540841-0444-CD49-8F38-6E578D15DCCA}" type="sibTrans" cxnId="{FF94D520-69BF-AA46-91B5-49932A9F2379}">
      <dgm:prSet/>
      <dgm:spPr/>
      <dgm:t>
        <a:bodyPr/>
        <a:lstStyle/>
        <a:p>
          <a:endParaRPr lang="en-US"/>
        </a:p>
      </dgm:t>
    </dgm:pt>
    <dgm:pt modelId="{6B72EDBB-A500-3146-808A-BFFAEBDC32B2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marL="0" indent="0" rtl="0"/>
          <a:r>
            <a:rPr lang="sl-SI" sz="1800" b="0" i="0" spc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Administracija</a:t>
          </a:r>
          <a:endParaRPr lang="en-GB" sz="1800" b="0" i="0" spc="0" dirty="0">
            <a:solidFill>
              <a:srgbClr val="000000"/>
            </a:solidFill>
            <a:latin typeface="Amnesty Trade Gothic Cn"/>
            <a:cs typeface="Amnesty Trade Gothic Cn"/>
          </a:endParaRPr>
        </a:p>
      </dgm:t>
    </dgm:pt>
    <dgm:pt modelId="{024192CD-B6B0-8449-83A0-A4D8A489ADB5}" type="parTrans" cxnId="{540B62FB-1B95-6E41-9E67-9CC50C055ECE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B0B0DCC-711E-5743-8426-6E86E411016D}" type="sibTrans" cxnId="{540B62FB-1B95-6E41-9E67-9CC50C055ECE}">
      <dgm:prSet/>
      <dgm:spPr/>
      <dgm:t>
        <a:bodyPr/>
        <a:lstStyle/>
        <a:p>
          <a:endParaRPr lang="en-US"/>
        </a:p>
      </dgm:t>
    </dgm:pt>
    <dgm:pt modelId="{6534BD37-E8B8-2A4E-89F0-0D431E3F69EC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sl-SI" sz="1800" b="0" i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Starši</a:t>
          </a:r>
          <a:endParaRPr lang="en-GB" sz="1800" b="0" i="0" dirty="0">
            <a:solidFill>
              <a:srgbClr val="000000"/>
            </a:solidFill>
            <a:latin typeface="Amnesty Trade Gothic Cn"/>
            <a:cs typeface="Amnesty Trade Gothic Cn"/>
          </a:endParaRPr>
        </a:p>
      </dgm:t>
    </dgm:pt>
    <dgm:pt modelId="{019B054D-4BED-8445-9D6D-216340C0C23C}" type="parTrans" cxnId="{3199EDB6-47E6-E44A-9B85-ADB0EA88EDF7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C4CCBC8-F07E-D14D-B128-6401F75F4BFB}" type="sibTrans" cxnId="{3199EDB6-47E6-E44A-9B85-ADB0EA88EDF7}">
      <dgm:prSet/>
      <dgm:spPr/>
      <dgm:t>
        <a:bodyPr/>
        <a:lstStyle/>
        <a:p>
          <a:endParaRPr lang="en-US"/>
        </a:p>
      </dgm:t>
    </dgm:pt>
    <dgm:pt modelId="{64EC9E3B-0877-AD4B-8ADD-6ABA2BDDE684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sl-SI" sz="1800" b="0" i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Podporno osebje </a:t>
          </a:r>
          <a:endParaRPr lang="en-GB" sz="1800" b="0" i="0" dirty="0">
            <a:solidFill>
              <a:srgbClr val="000000"/>
            </a:solidFill>
            <a:latin typeface="Amnesty Trade Gothic Cn"/>
            <a:cs typeface="Amnesty Trade Gothic Cn"/>
          </a:endParaRPr>
        </a:p>
      </dgm:t>
    </dgm:pt>
    <dgm:pt modelId="{0307A9CC-31D4-FB48-B873-97103822DDDF}" type="parTrans" cxnId="{3C6E2081-D711-4D46-96DF-35A9BF9E1E50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C4FD02F-BCE1-BC4D-8800-DCA461544B27}" type="sibTrans" cxnId="{3C6E2081-D711-4D46-96DF-35A9BF9E1E50}">
      <dgm:prSet/>
      <dgm:spPr/>
      <dgm:t>
        <a:bodyPr/>
        <a:lstStyle/>
        <a:p>
          <a:endParaRPr lang="en-US"/>
        </a:p>
      </dgm:t>
    </dgm:pt>
    <dgm:pt modelId="{50CF901C-CCAC-FC42-8D37-012C31838172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sl-SI" sz="1800" b="0" i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Širša skupnost</a:t>
          </a:r>
          <a:endParaRPr lang="en-AU" sz="1800" b="0" i="0" dirty="0">
            <a:solidFill>
              <a:srgbClr val="000000"/>
            </a:solidFill>
            <a:latin typeface="Amnesty Trade Gothic Cn"/>
            <a:cs typeface="Amnesty Trade Gothic Cn"/>
          </a:endParaRPr>
        </a:p>
      </dgm:t>
    </dgm:pt>
    <dgm:pt modelId="{6AD982C8-BB5E-C949-AFF0-ABC34D9C7D41}" type="parTrans" cxnId="{B10BEA2B-0828-1C42-ADE6-588C1AC8587C}">
      <dgm:prSet/>
      <dgm:spPr>
        <a:ln w="508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AD66AB3-99E8-A340-B57F-0823D18A9B62}" type="sibTrans" cxnId="{B10BEA2B-0828-1C42-ADE6-588C1AC8587C}">
      <dgm:prSet/>
      <dgm:spPr/>
      <dgm:t>
        <a:bodyPr/>
        <a:lstStyle/>
        <a:p>
          <a:endParaRPr lang="en-US"/>
        </a:p>
      </dgm:t>
    </dgm:pt>
    <dgm:pt modelId="{B98C7396-7F52-634E-8649-6912A2F28469}" type="pres">
      <dgm:prSet presAssocID="{CDFDB152-EC8F-D642-8730-F27B3DAE322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FDB83B-DE1D-FA48-99DF-FE70CA662079}" type="pres">
      <dgm:prSet presAssocID="{6463602C-9B82-824B-88D5-EC77DC0454FF}" presName="centerShape" presStyleLbl="node0" presStyleIdx="0" presStyleCnt="1" custScaleX="125646" custScaleY="125646"/>
      <dgm:spPr/>
      <dgm:t>
        <a:bodyPr/>
        <a:lstStyle/>
        <a:p>
          <a:endParaRPr lang="en-US"/>
        </a:p>
      </dgm:t>
    </dgm:pt>
    <dgm:pt modelId="{A4A645B7-533F-2A48-8462-4CEAABB16CF0}" type="pres">
      <dgm:prSet presAssocID="{4E925504-6095-DF40-990F-B67601A5E6C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6E7FFD9-566F-B245-94E9-F7FA2EFD329F}" type="pres">
      <dgm:prSet presAssocID="{4E925504-6095-DF40-990F-B67601A5E6C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8726953E-81A2-7F4E-A705-87C75CA2ACCA}" type="pres">
      <dgm:prSet presAssocID="{F76A1052-EAEA-AF4E-A9CF-DFF1FC5626AF}" presName="node" presStyleLbl="node1" presStyleIdx="0" presStyleCnt="6" custScaleX="125646" custScaleY="125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F3496C-44C2-8748-BC1F-3020C4324461}" type="pres">
      <dgm:prSet presAssocID="{E3E7CD3D-A6A0-8646-B236-D4B1B0478178}" presName="Name9" presStyleLbl="parChTrans1D2" presStyleIdx="1" presStyleCnt="6"/>
      <dgm:spPr/>
      <dgm:t>
        <a:bodyPr/>
        <a:lstStyle/>
        <a:p>
          <a:endParaRPr lang="en-US"/>
        </a:p>
      </dgm:t>
    </dgm:pt>
    <dgm:pt modelId="{F6AC04E7-9006-624F-829A-86110504866A}" type="pres">
      <dgm:prSet presAssocID="{E3E7CD3D-A6A0-8646-B236-D4B1B0478178}" presName="connTx" presStyleLbl="parChTrans1D2" presStyleIdx="1" presStyleCnt="6"/>
      <dgm:spPr/>
      <dgm:t>
        <a:bodyPr/>
        <a:lstStyle/>
        <a:p>
          <a:endParaRPr lang="en-US"/>
        </a:p>
      </dgm:t>
    </dgm:pt>
    <dgm:pt modelId="{4B5B7ADA-3062-7549-930A-5E6B893D28D5}" type="pres">
      <dgm:prSet presAssocID="{E381FB3F-9834-9E41-8597-E74F16DD86C1}" presName="node" presStyleLbl="node1" presStyleIdx="1" presStyleCnt="6" custScaleX="125646" custScaleY="125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85088-E824-6248-90EE-ECDCA0055E3E}" type="pres">
      <dgm:prSet presAssocID="{024192CD-B6B0-8449-83A0-A4D8A489ADB5}" presName="Name9" presStyleLbl="parChTrans1D2" presStyleIdx="2" presStyleCnt="6"/>
      <dgm:spPr/>
      <dgm:t>
        <a:bodyPr/>
        <a:lstStyle/>
        <a:p>
          <a:endParaRPr lang="en-US"/>
        </a:p>
      </dgm:t>
    </dgm:pt>
    <dgm:pt modelId="{9300646B-6CD6-7A4E-8351-C2AB8C634B13}" type="pres">
      <dgm:prSet presAssocID="{024192CD-B6B0-8449-83A0-A4D8A489ADB5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ED05A19-C2CE-3244-B4B7-608FD3A07281}" type="pres">
      <dgm:prSet presAssocID="{6B72EDBB-A500-3146-808A-BFFAEBDC32B2}" presName="node" presStyleLbl="node1" presStyleIdx="2" presStyleCnt="6" custScaleX="125646" custScaleY="125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0DBA0-C17B-3F4B-A7EA-76AD5C9043D6}" type="pres">
      <dgm:prSet presAssocID="{019B054D-4BED-8445-9D6D-216340C0C23C}" presName="Name9" presStyleLbl="parChTrans1D2" presStyleIdx="3" presStyleCnt="6"/>
      <dgm:spPr/>
      <dgm:t>
        <a:bodyPr/>
        <a:lstStyle/>
        <a:p>
          <a:endParaRPr lang="en-US"/>
        </a:p>
      </dgm:t>
    </dgm:pt>
    <dgm:pt modelId="{3605D273-1114-D040-A142-665DFC2579F8}" type="pres">
      <dgm:prSet presAssocID="{019B054D-4BED-8445-9D6D-216340C0C23C}" presName="connTx" presStyleLbl="parChTrans1D2" presStyleIdx="3" presStyleCnt="6"/>
      <dgm:spPr/>
      <dgm:t>
        <a:bodyPr/>
        <a:lstStyle/>
        <a:p>
          <a:endParaRPr lang="en-US"/>
        </a:p>
      </dgm:t>
    </dgm:pt>
    <dgm:pt modelId="{FF2A29C8-B24B-2741-BCC9-45415218E512}" type="pres">
      <dgm:prSet presAssocID="{6534BD37-E8B8-2A4E-89F0-0D431E3F69EC}" presName="node" presStyleLbl="node1" presStyleIdx="3" presStyleCnt="6" custScaleX="125646" custScaleY="125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30435-59E7-F642-A969-CF72E56CF219}" type="pres">
      <dgm:prSet presAssocID="{0307A9CC-31D4-FB48-B873-97103822DDDF}" presName="Name9" presStyleLbl="parChTrans1D2" presStyleIdx="4" presStyleCnt="6"/>
      <dgm:spPr/>
      <dgm:t>
        <a:bodyPr/>
        <a:lstStyle/>
        <a:p>
          <a:endParaRPr lang="en-US"/>
        </a:p>
      </dgm:t>
    </dgm:pt>
    <dgm:pt modelId="{66E142C9-B80B-6141-A8EC-F63A4BD0E160}" type="pres">
      <dgm:prSet presAssocID="{0307A9CC-31D4-FB48-B873-97103822DDDF}" presName="connTx" presStyleLbl="parChTrans1D2" presStyleIdx="4" presStyleCnt="6"/>
      <dgm:spPr/>
      <dgm:t>
        <a:bodyPr/>
        <a:lstStyle/>
        <a:p>
          <a:endParaRPr lang="en-US"/>
        </a:p>
      </dgm:t>
    </dgm:pt>
    <dgm:pt modelId="{95AB59C9-922A-7F4A-A07D-A0E4349B463D}" type="pres">
      <dgm:prSet presAssocID="{64EC9E3B-0877-AD4B-8ADD-6ABA2BDDE684}" presName="node" presStyleLbl="node1" presStyleIdx="4" presStyleCnt="6" custScaleX="125646" custScaleY="125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A6312-CF11-594D-A6BB-503895AB1424}" type="pres">
      <dgm:prSet presAssocID="{6AD982C8-BB5E-C949-AFF0-ABC34D9C7D41}" presName="Name9" presStyleLbl="parChTrans1D2" presStyleIdx="5" presStyleCnt="6"/>
      <dgm:spPr/>
      <dgm:t>
        <a:bodyPr/>
        <a:lstStyle/>
        <a:p>
          <a:endParaRPr lang="en-US"/>
        </a:p>
      </dgm:t>
    </dgm:pt>
    <dgm:pt modelId="{B9177AB1-81D5-E249-AD0B-08E892362837}" type="pres">
      <dgm:prSet presAssocID="{6AD982C8-BB5E-C949-AFF0-ABC34D9C7D41}" presName="connTx" presStyleLbl="parChTrans1D2" presStyleIdx="5" presStyleCnt="6"/>
      <dgm:spPr/>
      <dgm:t>
        <a:bodyPr/>
        <a:lstStyle/>
        <a:p>
          <a:endParaRPr lang="en-US"/>
        </a:p>
      </dgm:t>
    </dgm:pt>
    <dgm:pt modelId="{17824041-CED3-AC4F-84A2-37CE25DD2770}" type="pres">
      <dgm:prSet presAssocID="{50CF901C-CCAC-FC42-8D37-012C31838172}" presName="node" presStyleLbl="node1" presStyleIdx="5" presStyleCnt="6" custScaleX="125646" custScaleY="125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EC58E9-9011-4365-8D46-A03379C19A31}" type="presOf" srcId="{E3E7CD3D-A6A0-8646-B236-D4B1B0478178}" destId="{F6AC04E7-9006-624F-829A-86110504866A}" srcOrd="1" destOrd="0" presId="urn:microsoft.com/office/officeart/2005/8/layout/radial1"/>
    <dgm:cxn modelId="{FF94D520-69BF-AA46-91B5-49932A9F2379}" srcId="{6463602C-9B82-824B-88D5-EC77DC0454FF}" destId="{E381FB3F-9834-9E41-8597-E74F16DD86C1}" srcOrd="1" destOrd="0" parTransId="{E3E7CD3D-A6A0-8646-B236-D4B1B0478178}" sibTransId="{04540841-0444-CD49-8F38-6E578D15DCCA}"/>
    <dgm:cxn modelId="{7FCE6373-0AA3-0542-A590-77B5E35AF140}" srcId="{CDFDB152-EC8F-D642-8730-F27B3DAE3224}" destId="{6463602C-9B82-824B-88D5-EC77DC0454FF}" srcOrd="0" destOrd="0" parTransId="{3BB5B462-AAF8-4440-9E7D-5542D9E8D15A}" sibTransId="{DC73FB26-FC21-114F-BD20-B8E53F207B85}"/>
    <dgm:cxn modelId="{16F75865-CB53-4EAE-B5F6-A49ED1ADBDDD}" type="presOf" srcId="{50CF901C-CCAC-FC42-8D37-012C31838172}" destId="{17824041-CED3-AC4F-84A2-37CE25DD2770}" srcOrd="0" destOrd="0" presId="urn:microsoft.com/office/officeart/2005/8/layout/radial1"/>
    <dgm:cxn modelId="{1EB0A792-5099-471B-9ED3-92A7B896250D}" type="presOf" srcId="{F76A1052-EAEA-AF4E-A9CF-DFF1FC5626AF}" destId="{8726953E-81A2-7F4E-A705-87C75CA2ACCA}" srcOrd="0" destOrd="0" presId="urn:microsoft.com/office/officeart/2005/8/layout/radial1"/>
    <dgm:cxn modelId="{5A350877-9FE7-4E8F-9F70-35A72534B61D}" type="presOf" srcId="{024192CD-B6B0-8449-83A0-A4D8A489ADB5}" destId="{5A785088-E824-6248-90EE-ECDCA0055E3E}" srcOrd="0" destOrd="0" presId="urn:microsoft.com/office/officeart/2005/8/layout/radial1"/>
    <dgm:cxn modelId="{8F000DBB-6DC5-4B7C-BE59-69DCA391364E}" type="presOf" srcId="{CDFDB152-EC8F-D642-8730-F27B3DAE3224}" destId="{B98C7396-7F52-634E-8649-6912A2F28469}" srcOrd="0" destOrd="0" presId="urn:microsoft.com/office/officeart/2005/8/layout/radial1"/>
    <dgm:cxn modelId="{848EFF94-6550-40C6-932C-36822D1EEB5C}" type="presOf" srcId="{64EC9E3B-0877-AD4B-8ADD-6ABA2BDDE684}" destId="{95AB59C9-922A-7F4A-A07D-A0E4349B463D}" srcOrd="0" destOrd="0" presId="urn:microsoft.com/office/officeart/2005/8/layout/radial1"/>
    <dgm:cxn modelId="{6EE42875-91B7-4526-9057-850B89603C48}" type="presOf" srcId="{6463602C-9B82-824B-88D5-EC77DC0454FF}" destId="{DAFDB83B-DE1D-FA48-99DF-FE70CA662079}" srcOrd="0" destOrd="0" presId="urn:microsoft.com/office/officeart/2005/8/layout/radial1"/>
    <dgm:cxn modelId="{B10BEA2B-0828-1C42-ADE6-588C1AC8587C}" srcId="{6463602C-9B82-824B-88D5-EC77DC0454FF}" destId="{50CF901C-CCAC-FC42-8D37-012C31838172}" srcOrd="5" destOrd="0" parTransId="{6AD982C8-BB5E-C949-AFF0-ABC34D9C7D41}" sibTransId="{9AD66AB3-99E8-A340-B57F-0823D18A9B62}"/>
    <dgm:cxn modelId="{CF1F29A0-2497-4E7E-B652-2571D642CE59}" type="presOf" srcId="{6AD982C8-BB5E-C949-AFF0-ABC34D9C7D41}" destId="{B9177AB1-81D5-E249-AD0B-08E892362837}" srcOrd="1" destOrd="0" presId="urn:microsoft.com/office/officeart/2005/8/layout/radial1"/>
    <dgm:cxn modelId="{2F86B34A-84A1-4BDD-B9D4-FD6117A3C9E4}" type="presOf" srcId="{6534BD37-E8B8-2A4E-89F0-0D431E3F69EC}" destId="{FF2A29C8-B24B-2741-BCC9-45415218E512}" srcOrd="0" destOrd="0" presId="urn:microsoft.com/office/officeart/2005/8/layout/radial1"/>
    <dgm:cxn modelId="{6B92FEE1-4B0A-4EFF-9219-5541D281AF4C}" type="presOf" srcId="{6AD982C8-BB5E-C949-AFF0-ABC34D9C7D41}" destId="{AFDA6312-CF11-594D-A6BB-503895AB1424}" srcOrd="0" destOrd="0" presId="urn:microsoft.com/office/officeart/2005/8/layout/radial1"/>
    <dgm:cxn modelId="{3199EDB6-47E6-E44A-9B85-ADB0EA88EDF7}" srcId="{6463602C-9B82-824B-88D5-EC77DC0454FF}" destId="{6534BD37-E8B8-2A4E-89F0-0D431E3F69EC}" srcOrd="3" destOrd="0" parTransId="{019B054D-4BED-8445-9D6D-216340C0C23C}" sibTransId="{5C4CCBC8-F07E-D14D-B128-6401F75F4BFB}"/>
    <dgm:cxn modelId="{31D43F6A-91FF-4A38-A56B-BD3B99F6DCFE}" type="presOf" srcId="{019B054D-4BED-8445-9D6D-216340C0C23C}" destId="{EEA0DBA0-C17B-3F4B-A7EA-76AD5C9043D6}" srcOrd="0" destOrd="0" presId="urn:microsoft.com/office/officeart/2005/8/layout/radial1"/>
    <dgm:cxn modelId="{406C7D07-4C80-B64A-B14D-3B1161C56838}" srcId="{6463602C-9B82-824B-88D5-EC77DC0454FF}" destId="{F76A1052-EAEA-AF4E-A9CF-DFF1FC5626AF}" srcOrd="0" destOrd="0" parTransId="{4E925504-6095-DF40-990F-B67601A5E6C9}" sibTransId="{8574F818-6A7F-9041-B8B1-5296D9CF0F4D}"/>
    <dgm:cxn modelId="{A85E3137-FBD1-4DF1-997C-C15E568A74BB}" type="presOf" srcId="{019B054D-4BED-8445-9D6D-216340C0C23C}" destId="{3605D273-1114-D040-A142-665DFC2579F8}" srcOrd="1" destOrd="0" presId="urn:microsoft.com/office/officeart/2005/8/layout/radial1"/>
    <dgm:cxn modelId="{E7A39CBB-B124-4A4A-9C7C-C2D942ED546A}" type="presOf" srcId="{024192CD-B6B0-8449-83A0-A4D8A489ADB5}" destId="{9300646B-6CD6-7A4E-8351-C2AB8C634B13}" srcOrd="1" destOrd="0" presId="urn:microsoft.com/office/officeart/2005/8/layout/radial1"/>
    <dgm:cxn modelId="{9F7B318A-0F54-43A3-9239-D9EF9FA45CC3}" type="presOf" srcId="{0307A9CC-31D4-FB48-B873-97103822DDDF}" destId="{66E142C9-B80B-6141-A8EC-F63A4BD0E160}" srcOrd="1" destOrd="0" presId="urn:microsoft.com/office/officeart/2005/8/layout/radial1"/>
    <dgm:cxn modelId="{432A3623-9A74-4C33-A9BE-182EB7079B7F}" type="presOf" srcId="{E3E7CD3D-A6A0-8646-B236-D4B1B0478178}" destId="{BBF3496C-44C2-8748-BC1F-3020C4324461}" srcOrd="0" destOrd="0" presId="urn:microsoft.com/office/officeart/2005/8/layout/radial1"/>
    <dgm:cxn modelId="{6A466DE1-ABBE-4201-845A-EC70C206BD0D}" type="presOf" srcId="{4E925504-6095-DF40-990F-B67601A5E6C9}" destId="{C6E7FFD9-566F-B245-94E9-F7FA2EFD329F}" srcOrd="1" destOrd="0" presId="urn:microsoft.com/office/officeart/2005/8/layout/radial1"/>
    <dgm:cxn modelId="{3C6E2081-D711-4D46-96DF-35A9BF9E1E50}" srcId="{6463602C-9B82-824B-88D5-EC77DC0454FF}" destId="{64EC9E3B-0877-AD4B-8ADD-6ABA2BDDE684}" srcOrd="4" destOrd="0" parTransId="{0307A9CC-31D4-FB48-B873-97103822DDDF}" sibTransId="{2C4FD02F-BCE1-BC4D-8800-DCA461544B27}"/>
    <dgm:cxn modelId="{E11F9E4C-1FE8-4C13-96C7-96E43B667328}" type="presOf" srcId="{6B72EDBB-A500-3146-808A-BFFAEBDC32B2}" destId="{8ED05A19-C2CE-3244-B4B7-608FD3A07281}" srcOrd="0" destOrd="0" presId="urn:microsoft.com/office/officeart/2005/8/layout/radial1"/>
    <dgm:cxn modelId="{13BFE102-FE8B-4CE5-B615-AE8BB6B3BDDA}" type="presOf" srcId="{4E925504-6095-DF40-990F-B67601A5E6C9}" destId="{A4A645B7-533F-2A48-8462-4CEAABB16CF0}" srcOrd="0" destOrd="0" presId="urn:microsoft.com/office/officeart/2005/8/layout/radial1"/>
    <dgm:cxn modelId="{42A2B37E-C2FB-43EB-A742-09E617ACC63F}" type="presOf" srcId="{0307A9CC-31D4-FB48-B873-97103822DDDF}" destId="{75630435-59E7-F642-A969-CF72E56CF219}" srcOrd="0" destOrd="0" presId="urn:microsoft.com/office/officeart/2005/8/layout/radial1"/>
    <dgm:cxn modelId="{540B62FB-1B95-6E41-9E67-9CC50C055ECE}" srcId="{6463602C-9B82-824B-88D5-EC77DC0454FF}" destId="{6B72EDBB-A500-3146-808A-BFFAEBDC32B2}" srcOrd="2" destOrd="0" parTransId="{024192CD-B6B0-8449-83A0-A4D8A489ADB5}" sibTransId="{AB0B0DCC-711E-5743-8426-6E86E411016D}"/>
    <dgm:cxn modelId="{8DF847A5-180D-43F9-B842-1490CD707A11}" type="presOf" srcId="{E381FB3F-9834-9E41-8597-E74F16DD86C1}" destId="{4B5B7ADA-3062-7549-930A-5E6B893D28D5}" srcOrd="0" destOrd="0" presId="urn:microsoft.com/office/officeart/2005/8/layout/radial1"/>
    <dgm:cxn modelId="{420327CA-1D6D-4D19-BD44-B32BDB9C6499}" type="presParOf" srcId="{B98C7396-7F52-634E-8649-6912A2F28469}" destId="{DAFDB83B-DE1D-FA48-99DF-FE70CA662079}" srcOrd="0" destOrd="0" presId="urn:microsoft.com/office/officeart/2005/8/layout/radial1"/>
    <dgm:cxn modelId="{8E9C9DCF-47AD-4182-B583-2F1CE886FDAF}" type="presParOf" srcId="{B98C7396-7F52-634E-8649-6912A2F28469}" destId="{A4A645B7-533F-2A48-8462-4CEAABB16CF0}" srcOrd="1" destOrd="0" presId="urn:microsoft.com/office/officeart/2005/8/layout/radial1"/>
    <dgm:cxn modelId="{46D59A3D-D372-489E-B903-330CEE52289C}" type="presParOf" srcId="{A4A645B7-533F-2A48-8462-4CEAABB16CF0}" destId="{C6E7FFD9-566F-B245-94E9-F7FA2EFD329F}" srcOrd="0" destOrd="0" presId="urn:microsoft.com/office/officeart/2005/8/layout/radial1"/>
    <dgm:cxn modelId="{9DE8EFED-E3CE-46AA-A7F8-1CC0CCAEAF68}" type="presParOf" srcId="{B98C7396-7F52-634E-8649-6912A2F28469}" destId="{8726953E-81A2-7F4E-A705-87C75CA2ACCA}" srcOrd="2" destOrd="0" presId="urn:microsoft.com/office/officeart/2005/8/layout/radial1"/>
    <dgm:cxn modelId="{28E0AE50-E322-4F4A-A0E2-9B9FDB69DF2C}" type="presParOf" srcId="{B98C7396-7F52-634E-8649-6912A2F28469}" destId="{BBF3496C-44C2-8748-BC1F-3020C4324461}" srcOrd="3" destOrd="0" presId="urn:microsoft.com/office/officeart/2005/8/layout/radial1"/>
    <dgm:cxn modelId="{B291CCCD-65D5-405F-9223-A48476EA21EE}" type="presParOf" srcId="{BBF3496C-44C2-8748-BC1F-3020C4324461}" destId="{F6AC04E7-9006-624F-829A-86110504866A}" srcOrd="0" destOrd="0" presId="urn:microsoft.com/office/officeart/2005/8/layout/radial1"/>
    <dgm:cxn modelId="{EA863178-79A4-450D-A096-24560DB9DAFE}" type="presParOf" srcId="{B98C7396-7F52-634E-8649-6912A2F28469}" destId="{4B5B7ADA-3062-7549-930A-5E6B893D28D5}" srcOrd="4" destOrd="0" presId="urn:microsoft.com/office/officeart/2005/8/layout/radial1"/>
    <dgm:cxn modelId="{75D052AA-E667-45D8-8663-04D1EA536223}" type="presParOf" srcId="{B98C7396-7F52-634E-8649-6912A2F28469}" destId="{5A785088-E824-6248-90EE-ECDCA0055E3E}" srcOrd="5" destOrd="0" presId="urn:microsoft.com/office/officeart/2005/8/layout/radial1"/>
    <dgm:cxn modelId="{A350FCAC-7210-47B9-AEE1-4AD893B3940F}" type="presParOf" srcId="{5A785088-E824-6248-90EE-ECDCA0055E3E}" destId="{9300646B-6CD6-7A4E-8351-C2AB8C634B13}" srcOrd="0" destOrd="0" presId="urn:microsoft.com/office/officeart/2005/8/layout/radial1"/>
    <dgm:cxn modelId="{5A75B1D5-CA0C-4293-843A-09D169D8A4F0}" type="presParOf" srcId="{B98C7396-7F52-634E-8649-6912A2F28469}" destId="{8ED05A19-C2CE-3244-B4B7-608FD3A07281}" srcOrd="6" destOrd="0" presId="urn:microsoft.com/office/officeart/2005/8/layout/radial1"/>
    <dgm:cxn modelId="{5962AD34-64BC-483B-BD07-308E4D0660BB}" type="presParOf" srcId="{B98C7396-7F52-634E-8649-6912A2F28469}" destId="{EEA0DBA0-C17B-3F4B-A7EA-76AD5C9043D6}" srcOrd="7" destOrd="0" presId="urn:microsoft.com/office/officeart/2005/8/layout/radial1"/>
    <dgm:cxn modelId="{1D1CA3B3-2512-4AE4-9377-4D725ED85726}" type="presParOf" srcId="{EEA0DBA0-C17B-3F4B-A7EA-76AD5C9043D6}" destId="{3605D273-1114-D040-A142-665DFC2579F8}" srcOrd="0" destOrd="0" presId="urn:microsoft.com/office/officeart/2005/8/layout/radial1"/>
    <dgm:cxn modelId="{A3CCF028-B2C7-40EB-A3BF-6E726473B3A5}" type="presParOf" srcId="{B98C7396-7F52-634E-8649-6912A2F28469}" destId="{FF2A29C8-B24B-2741-BCC9-45415218E512}" srcOrd="8" destOrd="0" presId="urn:microsoft.com/office/officeart/2005/8/layout/radial1"/>
    <dgm:cxn modelId="{0D3880A1-08BF-465F-B2C6-35C8902E3C48}" type="presParOf" srcId="{B98C7396-7F52-634E-8649-6912A2F28469}" destId="{75630435-59E7-F642-A969-CF72E56CF219}" srcOrd="9" destOrd="0" presId="urn:microsoft.com/office/officeart/2005/8/layout/radial1"/>
    <dgm:cxn modelId="{E027942A-065A-4746-B2A4-5102F5AC5DDD}" type="presParOf" srcId="{75630435-59E7-F642-A969-CF72E56CF219}" destId="{66E142C9-B80B-6141-A8EC-F63A4BD0E160}" srcOrd="0" destOrd="0" presId="urn:microsoft.com/office/officeart/2005/8/layout/radial1"/>
    <dgm:cxn modelId="{FC419CAE-E4D5-43AF-BFA4-F3AA3C4F3498}" type="presParOf" srcId="{B98C7396-7F52-634E-8649-6912A2F28469}" destId="{95AB59C9-922A-7F4A-A07D-A0E4349B463D}" srcOrd="10" destOrd="0" presId="urn:microsoft.com/office/officeart/2005/8/layout/radial1"/>
    <dgm:cxn modelId="{C91B1C82-A6B0-41A8-AEB3-9B8AEDB18F26}" type="presParOf" srcId="{B98C7396-7F52-634E-8649-6912A2F28469}" destId="{AFDA6312-CF11-594D-A6BB-503895AB1424}" srcOrd="11" destOrd="0" presId="urn:microsoft.com/office/officeart/2005/8/layout/radial1"/>
    <dgm:cxn modelId="{1FEB1FAA-2099-4C5B-AB92-9D7F862CC1F4}" type="presParOf" srcId="{AFDA6312-CF11-594D-A6BB-503895AB1424}" destId="{B9177AB1-81D5-E249-AD0B-08E892362837}" srcOrd="0" destOrd="0" presId="urn:microsoft.com/office/officeart/2005/8/layout/radial1"/>
    <dgm:cxn modelId="{AFB22BE9-2E3D-49EA-B0C1-6B78C587F2DC}" type="presParOf" srcId="{B98C7396-7F52-634E-8649-6912A2F28469}" destId="{17824041-CED3-AC4F-84A2-37CE25DD277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DB83B-DE1D-FA48-99DF-FE70CA662079}">
      <dsp:nvSpPr>
        <dsp:cNvPr id="0" name=""/>
        <dsp:cNvSpPr/>
      </dsp:nvSpPr>
      <dsp:spPr>
        <a:xfrm>
          <a:off x="1710768" y="1634673"/>
          <a:ext cx="1726734" cy="17267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600" b="0" i="0" kern="120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Več </a:t>
          </a:r>
          <a:r>
            <a:rPr lang="sl-SI" sz="1600" b="0" i="0" kern="120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ljudi pozna </a:t>
          </a:r>
          <a:r>
            <a:rPr lang="sl-SI" sz="1600" b="0" i="0" kern="120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in spodbuja spoštovanje človekovih pravic</a:t>
          </a:r>
          <a:endParaRPr lang="en-AU" sz="1600" b="0" i="0" kern="1200" dirty="0">
            <a:solidFill>
              <a:srgbClr val="000000"/>
            </a:solidFill>
            <a:latin typeface="Amnesty Trade Gothic Cn"/>
            <a:cs typeface="Amnesty Trade Gothic Cn"/>
          </a:endParaRPr>
        </a:p>
      </dsp:txBody>
      <dsp:txXfrm>
        <a:off x="1963642" y="1887547"/>
        <a:ext cx="1220986" cy="1220986"/>
      </dsp:txXfrm>
    </dsp:sp>
    <dsp:sp modelId="{A4A645B7-533F-2A48-8462-4CEAABB16CF0}">
      <dsp:nvSpPr>
        <dsp:cNvPr id="0" name=""/>
        <dsp:cNvSpPr/>
      </dsp:nvSpPr>
      <dsp:spPr>
        <a:xfrm rot="16200000">
          <a:off x="2542738" y="1579251"/>
          <a:ext cx="62794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62794" y="24024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2565" y="1601706"/>
        <a:ext cx="3139" cy="3139"/>
      </dsp:txXfrm>
    </dsp:sp>
    <dsp:sp modelId="{8726953E-81A2-7F4E-A705-87C75CA2ACCA}">
      <dsp:nvSpPr>
        <dsp:cNvPr id="0" name=""/>
        <dsp:cNvSpPr/>
      </dsp:nvSpPr>
      <dsp:spPr>
        <a:xfrm>
          <a:off x="1710768" y="-154855"/>
          <a:ext cx="1726734" cy="172673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i="0" kern="120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Učenci in dijaki</a:t>
          </a:r>
          <a:endParaRPr lang="en-GB" sz="1800" b="0" i="0" kern="1200" dirty="0">
            <a:solidFill>
              <a:srgbClr val="000000"/>
            </a:solidFill>
            <a:latin typeface="Amnesty Trade Gothic Cn"/>
            <a:cs typeface="Amnesty Trade Gothic Cn"/>
          </a:endParaRPr>
        </a:p>
      </dsp:txBody>
      <dsp:txXfrm>
        <a:off x="1963642" y="98019"/>
        <a:ext cx="1220986" cy="1220986"/>
      </dsp:txXfrm>
    </dsp:sp>
    <dsp:sp modelId="{BBF3496C-44C2-8748-BC1F-3020C4324461}">
      <dsp:nvSpPr>
        <dsp:cNvPr id="0" name=""/>
        <dsp:cNvSpPr/>
      </dsp:nvSpPr>
      <dsp:spPr>
        <a:xfrm rot="19800000">
          <a:off x="3317626" y="2026633"/>
          <a:ext cx="62794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62794" y="24024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7454" y="2049088"/>
        <a:ext cx="3139" cy="3139"/>
      </dsp:txXfrm>
    </dsp:sp>
    <dsp:sp modelId="{4B5B7ADA-3062-7549-930A-5E6B893D28D5}">
      <dsp:nvSpPr>
        <dsp:cNvPr id="0" name=""/>
        <dsp:cNvSpPr/>
      </dsp:nvSpPr>
      <dsp:spPr>
        <a:xfrm>
          <a:off x="3260545" y="739909"/>
          <a:ext cx="1726734" cy="172673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i="0" kern="120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Učitelji</a:t>
          </a:r>
          <a:endParaRPr lang="en-GB" sz="1800" b="0" i="0" kern="1200" dirty="0">
            <a:solidFill>
              <a:srgbClr val="000000"/>
            </a:solidFill>
            <a:latin typeface="Amnesty Trade Gothic Cn"/>
            <a:cs typeface="Amnesty Trade Gothic Cn"/>
          </a:endParaRPr>
        </a:p>
      </dsp:txBody>
      <dsp:txXfrm>
        <a:off x="3513419" y="992783"/>
        <a:ext cx="1220986" cy="1220986"/>
      </dsp:txXfrm>
    </dsp:sp>
    <dsp:sp modelId="{5A785088-E824-6248-90EE-ECDCA0055E3E}">
      <dsp:nvSpPr>
        <dsp:cNvPr id="0" name=""/>
        <dsp:cNvSpPr/>
      </dsp:nvSpPr>
      <dsp:spPr>
        <a:xfrm rot="1800000">
          <a:off x="3317626" y="2921398"/>
          <a:ext cx="62794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62794" y="24024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47454" y="2943852"/>
        <a:ext cx="3139" cy="3139"/>
      </dsp:txXfrm>
    </dsp:sp>
    <dsp:sp modelId="{8ED05A19-C2CE-3244-B4B7-608FD3A07281}">
      <dsp:nvSpPr>
        <dsp:cNvPr id="0" name=""/>
        <dsp:cNvSpPr/>
      </dsp:nvSpPr>
      <dsp:spPr>
        <a:xfrm>
          <a:off x="3260545" y="2529437"/>
          <a:ext cx="1726734" cy="172673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i="0" kern="1200" spc="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Administracija</a:t>
          </a:r>
          <a:endParaRPr lang="en-GB" sz="1800" b="0" i="0" kern="1200" spc="0" dirty="0">
            <a:solidFill>
              <a:srgbClr val="000000"/>
            </a:solidFill>
            <a:latin typeface="Amnesty Trade Gothic Cn"/>
            <a:cs typeface="Amnesty Trade Gothic Cn"/>
          </a:endParaRPr>
        </a:p>
      </dsp:txBody>
      <dsp:txXfrm>
        <a:off x="3513419" y="2782311"/>
        <a:ext cx="1220986" cy="1220986"/>
      </dsp:txXfrm>
    </dsp:sp>
    <dsp:sp modelId="{EEA0DBA0-C17B-3F4B-A7EA-76AD5C9043D6}">
      <dsp:nvSpPr>
        <dsp:cNvPr id="0" name=""/>
        <dsp:cNvSpPr/>
      </dsp:nvSpPr>
      <dsp:spPr>
        <a:xfrm rot="5400000">
          <a:off x="2542738" y="3368780"/>
          <a:ext cx="62794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62794" y="24024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2565" y="3391235"/>
        <a:ext cx="3139" cy="3139"/>
      </dsp:txXfrm>
    </dsp:sp>
    <dsp:sp modelId="{FF2A29C8-B24B-2741-BCC9-45415218E512}">
      <dsp:nvSpPr>
        <dsp:cNvPr id="0" name=""/>
        <dsp:cNvSpPr/>
      </dsp:nvSpPr>
      <dsp:spPr>
        <a:xfrm>
          <a:off x="1710768" y="3424202"/>
          <a:ext cx="1726734" cy="172673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i="0" kern="120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Starši</a:t>
          </a:r>
          <a:endParaRPr lang="en-GB" sz="1800" b="0" i="0" kern="1200" dirty="0">
            <a:solidFill>
              <a:srgbClr val="000000"/>
            </a:solidFill>
            <a:latin typeface="Amnesty Trade Gothic Cn"/>
            <a:cs typeface="Amnesty Trade Gothic Cn"/>
          </a:endParaRPr>
        </a:p>
      </dsp:txBody>
      <dsp:txXfrm>
        <a:off x="1963642" y="3677076"/>
        <a:ext cx="1220986" cy="1220986"/>
      </dsp:txXfrm>
    </dsp:sp>
    <dsp:sp modelId="{75630435-59E7-F642-A969-CF72E56CF219}">
      <dsp:nvSpPr>
        <dsp:cNvPr id="0" name=""/>
        <dsp:cNvSpPr/>
      </dsp:nvSpPr>
      <dsp:spPr>
        <a:xfrm rot="9000000">
          <a:off x="1767849" y="2921398"/>
          <a:ext cx="62794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62794" y="24024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97676" y="2943852"/>
        <a:ext cx="3139" cy="3139"/>
      </dsp:txXfrm>
    </dsp:sp>
    <dsp:sp modelId="{95AB59C9-922A-7F4A-A07D-A0E4349B463D}">
      <dsp:nvSpPr>
        <dsp:cNvPr id="0" name=""/>
        <dsp:cNvSpPr/>
      </dsp:nvSpPr>
      <dsp:spPr>
        <a:xfrm>
          <a:off x="160991" y="2529437"/>
          <a:ext cx="1726734" cy="172673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i="0" kern="120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Podporno osebje </a:t>
          </a:r>
          <a:endParaRPr lang="en-GB" sz="1800" b="0" i="0" kern="1200" dirty="0">
            <a:solidFill>
              <a:srgbClr val="000000"/>
            </a:solidFill>
            <a:latin typeface="Amnesty Trade Gothic Cn"/>
            <a:cs typeface="Amnesty Trade Gothic Cn"/>
          </a:endParaRPr>
        </a:p>
      </dsp:txBody>
      <dsp:txXfrm>
        <a:off x="413865" y="2782311"/>
        <a:ext cx="1220986" cy="1220986"/>
      </dsp:txXfrm>
    </dsp:sp>
    <dsp:sp modelId="{AFDA6312-CF11-594D-A6BB-503895AB1424}">
      <dsp:nvSpPr>
        <dsp:cNvPr id="0" name=""/>
        <dsp:cNvSpPr/>
      </dsp:nvSpPr>
      <dsp:spPr>
        <a:xfrm rot="12600000">
          <a:off x="1767849" y="2026633"/>
          <a:ext cx="62794" cy="48049"/>
        </a:xfrm>
        <a:custGeom>
          <a:avLst/>
          <a:gdLst/>
          <a:ahLst/>
          <a:cxnLst/>
          <a:rect l="0" t="0" r="0" b="0"/>
          <a:pathLst>
            <a:path>
              <a:moveTo>
                <a:pt x="0" y="24024"/>
              </a:moveTo>
              <a:lnTo>
                <a:pt x="62794" y="24024"/>
              </a:lnTo>
            </a:path>
          </a:pathLst>
        </a:custGeom>
        <a:noFill/>
        <a:ln w="508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1797676" y="2049088"/>
        <a:ext cx="3139" cy="3139"/>
      </dsp:txXfrm>
    </dsp:sp>
    <dsp:sp modelId="{17824041-CED3-AC4F-84A2-37CE25DD2770}">
      <dsp:nvSpPr>
        <dsp:cNvPr id="0" name=""/>
        <dsp:cNvSpPr/>
      </dsp:nvSpPr>
      <dsp:spPr>
        <a:xfrm>
          <a:off x="160991" y="739909"/>
          <a:ext cx="1726734" cy="1726734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b="0" i="0" kern="1200" dirty="0" smtClean="0">
              <a:solidFill>
                <a:srgbClr val="000000"/>
              </a:solidFill>
              <a:latin typeface="Amnesty Trade Gothic Cn"/>
              <a:cs typeface="Amnesty Trade Gothic Cn"/>
            </a:rPr>
            <a:t>Širša skupnost</a:t>
          </a:r>
          <a:endParaRPr lang="en-AU" sz="1800" b="0" i="0" kern="1200" dirty="0">
            <a:solidFill>
              <a:srgbClr val="000000"/>
            </a:solidFill>
            <a:latin typeface="Amnesty Trade Gothic Cn"/>
            <a:cs typeface="Amnesty Trade Gothic Cn"/>
          </a:endParaRPr>
        </a:p>
      </dsp:txBody>
      <dsp:txXfrm>
        <a:off x="413865" y="992783"/>
        <a:ext cx="1220986" cy="1220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7CD713-2E82-445F-9A59-DF0EC42608F7}" type="datetimeFigureOut">
              <a:rPr lang="en-US"/>
              <a:pPr>
                <a:defRPr/>
              </a:pPr>
              <a:t>8/29/2017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F41895-9A15-4F9C-9E2E-D957047687C9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5856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sl-SI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9pPr>
          </a:lstStyle>
          <a:p>
            <a:fld id="{9A001428-5B15-4C99-8E8F-783EEAB89EA8}" type="slidenum">
              <a:rPr lang="en-AU" altLang="sl-SI">
                <a:latin typeface="Calibri" panose="020F0502020204030204" pitchFamily="34" charset="0"/>
              </a:rPr>
              <a:pPr/>
              <a:t>3</a:t>
            </a:fld>
            <a:endParaRPr lang="en-AU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sl-SI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9pPr>
          </a:lstStyle>
          <a:p>
            <a:fld id="{2C4E4D2A-B365-4161-9FAA-C2E22354BF4D}" type="slidenum">
              <a:rPr lang="en-AU" altLang="sl-SI">
                <a:latin typeface="Calibri" panose="020F0502020204030204" pitchFamily="34" charset="0"/>
              </a:rPr>
              <a:pPr/>
              <a:t>6</a:t>
            </a:fld>
            <a:endParaRPr lang="en-AU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sl-SI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9pPr>
          </a:lstStyle>
          <a:p>
            <a:fld id="{479190E3-A649-4447-A3A5-A5FF1A21B2E4}" type="slidenum">
              <a:rPr lang="en-AU" altLang="sl-SI">
                <a:latin typeface="Calibri" panose="020F0502020204030204" pitchFamily="34" charset="0"/>
              </a:rPr>
              <a:pPr/>
              <a:t>7</a:t>
            </a:fld>
            <a:endParaRPr lang="en-AU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  <p:sp>
        <p:nvSpPr>
          <p:cNvPr id="1638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9pPr>
          </a:lstStyle>
          <a:p>
            <a:fld id="{16F5945B-5FDE-4D96-AAB2-0A094352898F}" type="slidenum">
              <a:rPr lang="en-AU" altLang="sl-SI">
                <a:latin typeface="Calibri" panose="020F0502020204030204" pitchFamily="34" charset="0"/>
              </a:rPr>
              <a:pPr/>
              <a:t>8</a:t>
            </a:fld>
            <a:endParaRPr lang="en-AU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grad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Ograd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altLang="sl-SI" smtClean="0"/>
          </a:p>
        </p:txBody>
      </p:sp>
      <p:sp>
        <p:nvSpPr>
          <p:cNvPr id="18436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9pPr>
          </a:lstStyle>
          <a:p>
            <a:fld id="{9CC661E0-CEE5-4DF3-B518-932854E55C50}" type="slidenum">
              <a:rPr lang="en-AU" altLang="sl-SI">
                <a:latin typeface="Calibri" panose="020F0502020204030204" pitchFamily="34" charset="0"/>
              </a:rPr>
              <a:pPr/>
              <a:t>9</a:t>
            </a:fld>
            <a:endParaRPr lang="en-AU" altLang="sl-SI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AU" altLang="sl-SI" smtClean="0"/>
          </a:p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AU" altLang="sl-SI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9pPr>
          </a:lstStyle>
          <a:p>
            <a:fld id="{6D03CAB6-E4D5-472F-93DB-36DF325C51E9}" type="slidenum">
              <a:rPr lang="en-AU" altLang="sl-SI">
                <a:solidFill>
                  <a:srgbClr val="000000"/>
                </a:solidFill>
                <a:latin typeface="Calibri" panose="020F0502020204030204" pitchFamily="34" charset="0"/>
              </a:rPr>
              <a:pPr/>
              <a:t>10</a:t>
            </a:fld>
            <a:endParaRPr lang="en-AU" altLang="sl-SI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sl-SI" smtClean="0"/>
              <a:t>Facilitator to enter his or her contact details here.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mnesty Trade Gothic Light" panose="020B0403040303020004" pitchFamily="34" charset="-18"/>
              </a:defRPr>
            </a:lvl9pPr>
          </a:lstStyle>
          <a:p>
            <a:fld id="{60AB696C-60D4-4FB6-8107-8137B6A6B94F}" type="slidenum">
              <a:rPr lang="en-AU" altLang="sl-SI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AU" altLang="sl-SI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75" y="2201863"/>
            <a:ext cx="623570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7154863" y="547688"/>
            <a:ext cx="1589087" cy="684212"/>
            <a:chOff x="7154337" y="5811460"/>
            <a:chExt cx="1590044" cy="682752"/>
          </a:xfrm>
        </p:grpSpPr>
        <p:sp>
          <p:nvSpPr>
            <p:cNvPr id="6" name="Rectangle 7"/>
            <p:cNvSpPr/>
            <p:nvPr userDrawn="1"/>
          </p:nvSpPr>
          <p:spPr>
            <a:xfrm>
              <a:off x="7154337" y="5811460"/>
              <a:ext cx="1590044" cy="68275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261" y="5912487"/>
              <a:ext cx="1303944" cy="452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0013" y="548356"/>
            <a:ext cx="6370175" cy="682752"/>
          </a:xfrm>
          <a:solidFill>
            <a:srgbClr val="FFFF00"/>
          </a:solidFill>
        </p:spPr>
        <p:txBody>
          <a:bodyPr/>
          <a:lstStyle>
            <a:lvl1pPr algn="l">
              <a:lnSpc>
                <a:spcPct val="80000"/>
              </a:lnSpc>
              <a:defRPr sz="4000" b="1" i="0" cap="all">
                <a:latin typeface="Amnesty Trade Gothic Cn"/>
                <a:cs typeface="Amnesty Trade Gothic Cn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013" y="1330097"/>
            <a:ext cx="6370175" cy="430032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lnSpc>
                <a:spcPct val="80000"/>
              </a:lnSpc>
              <a:buNone/>
              <a:defRPr sz="2000" b="0" i="0" cap="all">
                <a:solidFill>
                  <a:schemeClr val="tx1">
                    <a:tint val="75000"/>
                  </a:schemeClr>
                </a:solidFill>
                <a:latin typeface="Amnesty Trade Gothic Light"/>
                <a:cs typeface="Amnesty Trade Gothic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340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82B20-8C7D-44A8-9FC5-C793C24D7FD2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35D70-DC08-47EA-AADC-1CD6B20C14BD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331177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F1D6-3D84-423F-BF15-107DFFAEF39E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27495-E9F6-4FA6-B534-DE4D179F6972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218001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3058D-DBA3-486A-B7E3-7A23011EAAB6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A330-DD15-4928-9693-7EE67DED8F88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275978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8E9C-757D-43B6-A78F-0887A47735AA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AB5D0-0927-4D76-A799-32CBE5A4EDD4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22176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92E0-0034-43C4-9C8B-97EA376FEBE9}" type="datetimeFigureOut">
              <a:rPr lang="en-US"/>
              <a:pPr>
                <a:defRPr/>
              </a:pPr>
              <a:t>8/29/2017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B8006-3F8E-48DE-8F06-924564E53651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259453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96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53CB7-5FC4-401E-B231-6CDE1C378CD8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337A-69D6-4E1D-8160-D36D6392869C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93440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49FC-D323-4FDC-BEEF-535C144BEB78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C72B-D621-4761-BCAB-D4FC52A3BA8C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10674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438D0-F349-415E-BE9A-3CD52EB4B9CF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DD40-C40E-4FD4-9609-7EF8675528B2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186350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A30C-4A3F-46CC-9B95-8A1CD4754175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F28E-1081-4898-B758-293DEFA51728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251974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8424-E358-46FE-9D74-90225E87C0D3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8A1BF-46ED-420F-9968-9E0848DF1153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166980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21CA5-38BD-4580-985C-478DA89E51BA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E63C5-CC63-4146-9338-7D4AB928AC4F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  <p:extLst>
      <p:ext uri="{BB962C8B-B14F-4D97-AF65-F5344CB8AC3E}">
        <p14:creationId xmlns:p14="http://schemas.microsoft.com/office/powerpoint/2010/main" val="337572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7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30300"/>
            <a:ext cx="82296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sl-SI" smtClean="0"/>
              <a:t>Click to edit Master text styles</a:t>
            </a:r>
          </a:p>
          <a:p>
            <a:pPr lvl="1"/>
            <a:r>
              <a:rPr lang="en-AU" altLang="sl-SI" smtClean="0"/>
              <a:t>Second level</a:t>
            </a:r>
          </a:p>
          <a:p>
            <a:pPr lvl="2"/>
            <a:r>
              <a:rPr lang="en-AU" altLang="sl-SI" smtClean="0"/>
              <a:t>Third level</a:t>
            </a:r>
          </a:p>
          <a:p>
            <a:pPr lvl="3"/>
            <a:r>
              <a:rPr lang="en-AU" altLang="sl-SI" smtClean="0"/>
              <a:t>Fourth level</a:t>
            </a:r>
          </a:p>
          <a:p>
            <a:pPr lvl="4"/>
            <a:r>
              <a:rPr lang="en-AU" altLang="sl-SI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>
                    <a:tint val="75000"/>
                  </a:schemeClr>
                </a:solidFill>
                <a:latin typeface="Amnesty Trade Gothic Light"/>
                <a:cs typeface="Amnesty Trade Gothic Light"/>
              </a:defRPr>
            </a:lvl1pPr>
          </a:lstStyle>
          <a:p>
            <a:pPr>
              <a:defRPr/>
            </a:pPr>
            <a:fld id="{C3293BE2-BE6C-40A9-A0B1-2F101E54464E}" type="datetimeFigureOut">
              <a:rPr lang="en-US"/>
              <a:pPr>
                <a:defRPr/>
              </a:pPr>
              <a:t>8/29/2017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>
                    <a:tint val="75000"/>
                  </a:schemeClr>
                </a:solidFill>
                <a:latin typeface="Amnesty Trade Gothic Light"/>
                <a:cs typeface="Amnesty Trade Gothic Light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898989"/>
                </a:solidFill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</a:lstStyle>
          <a:p>
            <a:pPr>
              <a:defRPr/>
            </a:pPr>
            <a:fld id="{7AD26E94-316A-456B-9023-631E93943FBD}" type="slidenum">
              <a:rPr lang="en-AU" altLang="sl-SI"/>
              <a:pPr>
                <a:defRPr/>
              </a:pPr>
              <a:t>‹#›</a:t>
            </a:fld>
            <a:endParaRPr lang="en-AU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5" r:id="rId2"/>
    <p:sldLayoutId id="2147483716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 cap="all">
          <a:solidFill>
            <a:schemeClr val="tx1"/>
          </a:solidFill>
          <a:latin typeface="Amnesty Trade Gothic Cn"/>
          <a:ea typeface="Amnesty Trade Gothic Cn" panose="020B0506040303020004" pitchFamily="34" charset="-18"/>
          <a:cs typeface="Amnesty Trade Gothic Cn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mnesty Trade Gothic Cn" panose="020B0506040303020004" pitchFamily="34" charset="-18"/>
          <a:ea typeface="Amnesty Trade Gothic Cn" panose="020B0506040303020004" pitchFamily="34" charset="-18"/>
          <a:cs typeface="Amnesty Trade Gothic Cn" panose="020B0506040303020004" pitchFamily="34" charset="-1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mnesty Trade Gothic Cn" panose="020B0506040303020004" pitchFamily="34" charset="-18"/>
          <a:ea typeface="Amnesty Trade Gothic Cn" panose="020B0506040303020004" pitchFamily="34" charset="-18"/>
          <a:cs typeface="Amnesty Trade Gothic Cn" panose="020B0506040303020004" pitchFamily="34" charset="-1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mnesty Trade Gothic Cn" panose="020B0506040303020004" pitchFamily="34" charset="-18"/>
          <a:ea typeface="Amnesty Trade Gothic Cn" panose="020B0506040303020004" pitchFamily="34" charset="-18"/>
          <a:cs typeface="Amnesty Trade Gothic Cn" panose="020B0506040303020004" pitchFamily="34" charset="-1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mnesty Trade Gothic Cn" panose="020B0506040303020004" pitchFamily="34" charset="-18"/>
          <a:ea typeface="Amnesty Trade Gothic Cn" panose="020B0506040303020004" pitchFamily="34" charset="-18"/>
          <a:cs typeface="Amnesty Trade Gothic Cn" panose="020B0506040303020004" pitchFamily="34" charset="-1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mnesty Trade Gothic Cn" panose="020B0506040303020004" pitchFamily="34" charset="-18"/>
          <a:ea typeface="Amnesty Trade Gothic Cn" panose="020B0506040303020004" pitchFamily="34" charset="-18"/>
          <a:cs typeface="Amnesty Trade Gothic Cn" panose="020B0506040303020004" pitchFamily="34" charset="-1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mnesty Trade Gothic Cn" panose="020B0506040303020004" pitchFamily="34" charset="-18"/>
          <a:ea typeface="Amnesty Trade Gothic Cn" panose="020B0506040303020004" pitchFamily="34" charset="-18"/>
          <a:cs typeface="Amnesty Trade Gothic Cn" panose="020B0506040303020004" pitchFamily="34" charset="-1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mnesty Trade Gothic Cn" panose="020B0506040303020004" pitchFamily="34" charset="-18"/>
          <a:ea typeface="Amnesty Trade Gothic Cn" panose="020B0506040303020004" pitchFamily="34" charset="-18"/>
          <a:cs typeface="Amnesty Trade Gothic Cn" panose="020B0506040303020004" pitchFamily="34" charset="-1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mnesty Trade Gothic Cn" panose="020B0506040303020004" pitchFamily="34" charset="-18"/>
          <a:ea typeface="Amnesty Trade Gothic Cn" panose="020B0506040303020004" pitchFamily="34" charset="-18"/>
          <a:cs typeface="Amnesty Trade Gothic Cn" panose="020B0506040303020004" pitchFamily="34" charset="-18"/>
        </a:defRPr>
      </a:lvl9pPr>
    </p:titleStyle>
    <p:bodyStyle>
      <a:lvl1pPr marL="342900" indent="-34290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Amnesty Trade Gothic Light" panose="020B0403040303020004" pitchFamily="34" charset="-18"/>
          <a:cs typeface="Amnesty Trade Gothic Light"/>
        </a:defRPr>
      </a:lvl1pPr>
      <a:lvl2pPr marL="742950" indent="-28575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Amnesty Trade Gothic Light" panose="020B0403040303020004" pitchFamily="34" charset="-18"/>
          <a:cs typeface="Amnesty Trade Gothic Light"/>
        </a:defRPr>
      </a:lvl2pPr>
      <a:lvl3pPr marL="1143000" indent="-22860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Amnesty Trade Gothic Light" panose="020B0403040303020004" pitchFamily="34" charset="-18"/>
          <a:cs typeface="Amnesty Trade Gothic Light"/>
        </a:defRPr>
      </a:lvl3pPr>
      <a:lvl4pPr marL="1600200" indent="-22860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Amnesty Trade Gothic Light" panose="020B0403040303020004" pitchFamily="34" charset="-18"/>
          <a:cs typeface="Amnesty Trade Gothic Light"/>
        </a:defRPr>
      </a:lvl4pPr>
      <a:lvl5pPr marL="2057400" indent="-22860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Amnesty Trade Gothic Light" panose="020B0403040303020004" pitchFamily="34" charset="-18"/>
          <a:cs typeface="Amnesty Trade Gothic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6.png"/><Relationship Id="rId5" Type="http://schemas.openxmlformats.org/officeDocument/2006/relationships/diagramData" Target="../diagrams/data1.xml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 bwMode="auto">
          <a:xfrm>
            <a:off x="490538" y="547688"/>
            <a:ext cx="5068887" cy="15017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AU" altLang="sl-SI" sz="3600" cap="none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>HUMAN RIGHTS FRIENDLY SCHOOLS</a:t>
            </a:r>
            <a:r>
              <a:rPr lang="sl-SI" altLang="sl-SI" sz="3600" cap="none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> – ČLOVEKOVIM PRAVICAM PRIJAZNE ŠOLE</a:t>
            </a:r>
            <a:endParaRPr lang="en-AU" altLang="sl-SI" sz="3600" cap="none" smtClean="0">
              <a:latin typeface="Amnesty Trade Gothic Cn" panose="020B0506040303020004" pitchFamily="34" charset="-18"/>
              <a:cs typeface="Amnesty Trade Gothic Cn" panose="020B0506040303020004" pitchFamily="34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0538" y="2382838"/>
            <a:ext cx="3217862" cy="815975"/>
          </a:xfrm>
        </p:spPr>
        <p:txBody>
          <a:bodyPr rtlCol="0"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buFont typeface="Arial"/>
              <a:buNone/>
              <a:defRPr/>
            </a:pPr>
            <a:r>
              <a:rPr lang="sl-SI" dirty="0" smtClean="0">
                <a:ea typeface="+mn-ea"/>
              </a:rPr>
              <a:t>PREDSTAVITEV PROJEKTA</a:t>
            </a:r>
            <a:endParaRPr lang="en-AU" dirty="0">
              <a:ea typeface="+mn-ea"/>
            </a:endParaRPr>
          </a:p>
        </p:txBody>
      </p:sp>
      <p:sp>
        <p:nvSpPr>
          <p:cNvPr id="4" name="Presentation Font Embedder no embedded fonts notice"/>
          <p:cNvSpPr txBox="1"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</p:spPr>
        <p:txBody>
          <a:bodyPr lIns="182880" tIns="182880" rIns="18288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PFE Disappearing Font"/>
              <a:cs typeface="PFE Disappearing Font"/>
            </a:endParaRPr>
          </a:p>
        </p:txBody>
      </p:sp>
      <p:pic>
        <p:nvPicPr>
          <p:cNvPr id="512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6450" y="547688"/>
            <a:ext cx="198755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sl-SI" altLang="sl-SI" sz="2300" cap="none" dirty="0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>NAŠA ŠOLA </a:t>
            </a:r>
            <a:r>
              <a:rPr lang="sl-SI" altLang="sl-SI" sz="2300" cap="none" dirty="0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>- </a:t>
            </a:r>
            <a:r>
              <a:rPr lang="sl-SI" altLang="sl-SI" sz="2300" cap="none" dirty="0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>ČLOVEKOVIM PRAVICAM PRIJAZNA ŠOLA?</a:t>
            </a:r>
            <a:r>
              <a:rPr lang="en-AU" altLang="sl-SI" sz="2300" cap="none" dirty="0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/>
            </a:r>
            <a:br>
              <a:rPr lang="en-AU" altLang="sl-SI" sz="2300" cap="none" dirty="0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</a:br>
            <a:r>
              <a:rPr lang="en-AU" altLang="sl-SI" sz="2300" cap="none" dirty="0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/>
            </a:r>
            <a:br>
              <a:rPr lang="en-AU" altLang="sl-SI" sz="2300" cap="none" dirty="0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</a:br>
            <a:endParaRPr lang="en-AU" altLang="sl-SI" sz="2300" cap="none" dirty="0" smtClean="0">
              <a:latin typeface="Amnesty Trade Gothic Cn" panose="020B0506040303020004" pitchFamily="34" charset="-18"/>
              <a:cs typeface="Amnesty Trade Gothic Cn" panose="020B0506040303020004" pitchFamily="34" charset="-1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995863"/>
          </a:xfrm>
        </p:spPr>
        <p:txBody>
          <a:bodyPr/>
          <a:lstStyle/>
          <a:p>
            <a:pPr eaLnBrk="1" hangingPunct="1"/>
            <a:r>
              <a:rPr lang="sl-SI" altLang="sl-SI" smtClean="0">
                <a:cs typeface="Amnesty Trade Gothic Light" panose="020B0403040303020004" pitchFamily="34" charset="-18"/>
              </a:rPr>
              <a:t>Na katerih področjih je naša šola že predana spoštovanju človekovih pravic?</a:t>
            </a:r>
          </a:p>
          <a:p>
            <a:pPr eaLnBrk="1" hangingPunct="1"/>
            <a:r>
              <a:rPr lang="sl-SI" altLang="sl-SI" smtClean="0">
                <a:cs typeface="Amnesty Trade Gothic Light" panose="020B0403040303020004" pitchFamily="34" charset="-18"/>
              </a:rPr>
              <a:t>Katero področje na šoli najbolj potrebuje načela ČPPŠ?</a:t>
            </a:r>
          </a:p>
          <a:p>
            <a:pPr eaLnBrk="1" hangingPunct="1"/>
            <a:r>
              <a:rPr lang="sl-SI" altLang="sl-SI" smtClean="0">
                <a:cs typeface="Amnesty Trade Gothic Light" panose="020B0403040303020004" pitchFamily="34" charset="-18"/>
              </a:rPr>
              <a:t>Katera so področja, ki bi jih lahko razvijali?</a:t>
            </a:r>
          </a:p>
          <a:p>
            <a:pPr eaLnBrk="1" hangingPunct="1"/>
            <a:r>
              <a:rPr lang="sl-SI" altLang="sl-SI" smtClean="0">
                <a:cs typeface="Amnesty Trade Gothic Light" panose="020B0403040303020004" pitchFamily="34" charset="-18"/>
              </a:rPr>
              <a:t>Kako nam lahko pri uvajanju načel ČPPŠ pomaga Amnesty?</a:t>
            </a:r>
            <a:endParaRPr lang="en-AU" altLang="sl-SI" smtClean="0">
              <a:cs typeface="Amnesty Trade Gothic Light" panose="020B0403040303020004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dirty="0" smtClean="0">
                <a:ea typeface="+mj-ea"/>
              </a:rPr>
              <a:t>HVALA</a:t>
            </a:r>
            <a:endParaRPr lang="en-AU" sz="3200" dirty="0">
              <a:ea typeface="+mj-ea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sl-SI" altLang="sl-SI" dirty="0" smtClean="0">
              <a:cs typeface="Amnesty Trade Gothic Light" panose="020B0403040303020004" pitchFamily="34" charset="-1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l-SI" altLang="sl-SI" dirty="0" smtClean="0">
                <a:cs typeface="Amnesty Trade Gothic Light" panose="020B0403040303020004" pitchFamily="34" charset="-18"/>
              </a:rPr>
              <a:t>Za več informacij o človekovim pravicam prijaznih šolah obiščite http</a:t>
            </a:r>
            <a:r>
              <a:rPr lang="sl-SI" altLang="sl-SI" smtClean="0">
                <a:cs typeface="Amnesty Trade Gothic Light" panose="020B0403040303020004" pitchFamily="34" charset="-18"/>
              </a:rPr>
              <a:t>://</a:t>
            </a:r>
            <a:r>
              <a:rPr lang="sl-SI" altLang="sl-SI" smtClean="0">
                <a:cs typeface="Amnesty Trade Gothic Light" panose="020B0403040303020004" pitchFamily="34" charset="-18"/>
              </a:rPr>
              <a:t>sola.amnesty.si/CPPS</a:t>
            </a:r>
            <a:endParaRPr lang="sl-SI" altLang="sl-SI" dirty="0" smtClean="0">
              <a:cs typeface="Amnesty Trade Gothic Light" panose="020B0403040303020004" pitchFamily="34" charset="-1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sl-SI" altLang="sl-SI" i="1" dirty="0" smtClean="0">
              <a:cs typeface="Amnesty Trade Gothic Light" panose="020B0403040303020004" pitchFamily="34" charset="-1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l-SI" altLang="sl-SI" dirty="0" smtClean="0">
                <a:cs typeface="Amnesty Trade Gothic Light" panose="020B0403040303020004" pitchFamily="34" charset="-18"/>
              </a:rPr>
              <a:t>Z morebitnimi vprašanji se obrnite na sola@amnesty.si ali 01 426 93 77</a:t>
            </a:r>
            <a:endParaRPr lang="en-AU" altLang="sl-SI" i="1" dirty="0" smtClean="0">
              <a:cs typeface="Amnesty Trade Gothic Light" panose="020B0403040303020004" pitchFamily="34" charset="-1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6267450"/>
            <a:ext cx="82296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09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13" y="6356350"/>
            <a:ext cx="10429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Global Identity Toolkit June 2015-10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1338" y="0"/>
            <a:ext cx="968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97500" cy="585787"/>
          </a:xfrm>
          <a:solidFill>
            <a:srgbClr val="FFFF00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dirty="0" smtClean="0">
                <a:ea typeface="+mj-ea"/>
              </a:rPr>
              <a:t>Kaj je</a:t>
            </a:r>
            <a:r>
              <a:rPr lang="en-AU" sz="3200" dirty="0" smtClean="0">
                <a:ea typeface="+mj-ea"/>
              </a:rPr>
              <a:t> Amnesty International?</a:t>
            </a:r>
            <a:endParaRPr lang="en-AU" sz="3200" dirty="0">
              <a:ea typeface="+mj-ea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5397500" cy="4489450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eaLnBrk="1" hangingPunct="1">
              <a:lnSpc>
                <a:spcPct val="100000"/>
              </a:lnSpc>
            </a:pPr>
            <a:r>
              <a:rPr lang="sl-SI" altLang="sl-SI" sz="2000" dirty="0" smtClean="0">
                <a:cs typeface="Amnesty Trade Gothic Light" panose="020B0403040303020004" pitchFamily="34" charset="-18"/>
              </a:rPr>
              <a:t>Globalno gibanje več kot 7 milijonov ljudi</a:t>
            </a:r>
            <a:endParaRPr lang="en-AU" altLang="sl-SI" sz="20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</a:pPr>
            <a:r>
              <a:rPr lang="sl-SI" altLang="sl-SI" sz="2000" dirty="0" smtClean="0">
                <a:cs typeface="Amnesty Trade Gothic Light" panose="020B0403040303020004" pitchFamily="34" charset="-18"/>
              </a:rPr>
              <a:t>Zavzemamo se za svet, v katerem bodo spoštovane človekove pravice vseh</a:t>
            </a:r>
            <a:endParaRPr lang="en-AU" altLang="sl-SI" sz="20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</a:pPr>
            <a:r>
              <a:rPr lang="sl-SI" altLang="sl-SI" sz="2000" dirty="0" smtClean="0">
                <a:cs typeface="Amnesty Trade Gothic Light" panose="020B0403040303020004" pitchFamily="34" charset="-18"/>
              </a:rPr>
              <a:t>Financira nas članstvo</a:t>
            </a:r>
            <a:endParaRPr lang="en-AU" altLang="sl-SI" sz="20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</a:pPr>
            <a:r>
              <a:rPr lang="sl-SI" altLang="sl-SI" sz="2000" dirty="0" smtClean="0">
                <a:cs typeface="Amnesty Trade Gothic Light" panose="020B0403040303020004" pitchFamily="34" charset="-18"/>
              </a:rPr>
              <a:t>Smo neodvisni od politike, ekonomskih interesov ali religij</a:t>
            </a:r>
            <a:endParaRPr lang="en-AU" altLang="sl-SI" sz="20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</a:pPr>
            <a:r>
              <a:rPr lang="sl-SI" altLang="sl-SI" sz="2000" dirty="0" smtClean="0">
                <a:cs typeface="Amnesty Trade Gothic Light" panose="020B0403040303020004" pitchFamily="34" charset="-18"/>
              </a:rPr>
              <a:t>Prizadevamo si za:</a:t>
            </a:r>
            <a:endParaRPr lang="en-AU" altLang="sl-SI" sz="2000" dirty="0" smtClean="0">
              <a:cs typeface="Amnesty Trade Gothic Light" panose="020B0403040303020004" pitchFamily="34" charset="-18"/>
            </a:endParaRPr>
          </a:p>
          <a:p>
            <a:pPr lvl="1" eaLnBrk="1" hangingPunct="1">
              <a:lnSpc>
                <a:spcPct val="100000"/>
              </a:lnSpc>
            </a:pPr>
            <a:r>
              <a:rPr lang="sl-SI" altLang="sl-SI" sz="1700" dirty="0" smtClean="0">
                <a:cs typeface="Amnesty Trade Gothic Light" panose="020B0403040303020004" pitchFamily="34" charset="-18"/>
              </a:rPr>
              <a:t>spoštovanje mednarodnega </a:t>
            </a:r>
            <a:r>
              <a:rPr lang="sl-SI" altLang="sl-SI" sz="1700" dirty="0" smtClean="0">
                <a:cs typeface="Amnesty Trade Gothic Light" panose="020B0403040303020004" pitchFamily="34" charset="-18"/>
              </a:rPr>
              <a:t>prava</a:t>
            </a:r>
            <a:endParaRPr lang="en-AU" altLang="sl-SI" sz="1700" dirty="0" smtClean="0">
              <a:cs typeface="Amnesty Trade Gothic Light" panose="020B0403040303020004" pitchFamily="34" charset="-18"/>
            </a:endParaRPr>
          </a:p>
          <a:p>
            <a:pPr lvl="1" eaLnBrk="1" hangingPunct="1">
              <a:lnSpc>
                <a:spcPct val="100000"/>
              </a:lnSpc>
            </a:pPr>
            <a:r>
              <a:rPr lang="sl-SI" altLang="sl-SI" sz="1700" dirty="0" smtClean="0">
                <a:cs typeface="Amnesty Trade Gothic Light" panose="020B0403040303020004" pitchFamily="34" charset="-18"/>
              </a:rPr>
              <a:t>informiranost ljudi o kršitvah človekovih </a:t>
            </a:r>
            <a:r>
              <a:rPr lang="sl-SI" altLang="sl-SI" sz="1700" dirty="0" smtClean="0">
                <a:cs typeface="Amnesty Trade Gothic Light" panose="020B0403040303020004" pitchFamily="34" charset="-18"/>
              </a:rPr>
              <a:t>pravic</a:t>
            </a:r>
            <a:endParaRPr lang="sl-SI" altLang="sl-SI" sz="1700" dirty="0" smtClean="0">
              <a:cs typeface="Amnesty Trade Gothic Light" panose="020B0403040303020004" pitchFamily="34" charset="-18"/>
            </a:endParaRPr>
          </a:p>
          <a:p>
            <a:pPr lvl="1" eaLnBrk="1" hangingPunct="1">
              <a:lnSpc>
                <a:spcPct val="100000"/>
              </a:lnSpc>
            </a:pPr>
            <a:r>
              <a:rPr lang="sl-SI" altLang="sl-SI" sz="1700" dirty="0" smtClean="0">
                <a:cs typeface="Amnesty Trade Gothic Light" panose="020B0403040303020004" pitchFamily="34" charset="-18"/>
              </a:rPr>
              <a:t>podporo ljudem v boju za njihove pravice s pomočjo izobraževanj in usposabljanj</a:t>
            </a:r>
            <a:endParaRPr lang="en-AU" altLang="sl-SI" sz="1700" dirty="0" smtClean="0">
              <a:cs typeface="Amnesty Trade Gothic Light" panose="020B0403040303020004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z="2800" cap="none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>ČLOVEKOVIM PRAVICAM PRIJAZNE ŠOLE PO SVETU </a:t>
            </a:r>
            <a:endParaRPr lang="en-AU" altLang="sl-SI" sz="2800" cap="none" smtClean="0">
              <a:latin typeface="Amnesty Trade Gothic Cn" panose="020B0506040303020004" pitchFamily="34" charset="-18"/>
              <a:cs typeface="Amnesty Trade Gothic Cn" panose="020B0506040303020004" pitchFamily="34" charset="-18"/>
            </a:endParaRPr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9080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sl-SI" altLang="sl-SI" sz="2000" dirty="0" smtClean="0">
                <a:cs typeface="Amnesty Trade Gothic Light" panose="020B0403040303020004" pitchFamily="34" charset="-18"/>
              </a:rPr>
              <a:t>Človekovim pravicam prijazne šole širijo holistični pristop, ki temelji na vključevanju človekovih pravicah v formalni šolski sistem.</a:t>
            </a:r>
            <a:endParaRPr lang="en-GB" altLang="sl-SI" sz="2000" dirty="0" smtClean="0">
              <a:cs typeface="Amnesty Trade Gothic Light" panose="020B0403040303020004" pitchFamily="34" charset="-18"/>
            </a:endParaRP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038350"/>
            <a:ext cx="78994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457200" y="6088063"/>
            <a:ext cx="7899400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  <a:lvl2pPr marL="7429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3pPr>
            <a:lvl4pPr marL="1600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4pPr>
            <a:lvl5pPr marL="20574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9pPr>
          </a:lstStyle>
          <a:p>
            <a:pPr eaLnBrk="1" hangingPunct="1">
              <a:buFontTx/>
              <a:buNone/>
            </a:pPr>
            <a:r>
              <a:rPr lang="sl-SI" altLang="sl-SI" sz="1200">
                <a:solidFill>
                  <a:srgbClr val="000000"/>
                </a:solidFill>
              </a:rPr>
              <a:t>Do leta 2017 smo v človekovim pravicam prijazne šole vključili 170.000 učenk in učencev, 5000 učiteljic in učiteljev ter 300 šol v 21 različnih državah. </a:t>
            </a:r>
            <a:endParaRPr lang="en-GB" altLang="sl-SI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altLang="sl-SI" smtClean="0">
              <a:cs typeface="Amnesty Trade Gothic Light" panose="020B0403040303020004" pitchFamily="34" charset="-18"/>
            </a:endParaRPr>
          </a:p>
        </p:txBody>
      </p:sp>
      <p:pic>
        <p:nvPicPr>
          <p:cNvPr id="9219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6163" y="1062038"/>
            <a:ext cx="3017837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_MG_04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7838" y="1062038"/>
            <a:ext cx="3108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12015113_740972402675478_7100912007352293164_o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62038"/>
            <a:ext cx="3017838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itle 1"/>
          <p:cNvSpPr txBox="1">
            <a:spLocks/>
          </p:cNvSpPr>
          <p:nvPr/>
        </p:nvSpPr>
        <p:spPr bwMode="auto">
          <a:xfrm>
            <a:off x="377825" y="336550"/>
            <a:ext cx="822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  <a:lvl2pPr marL="7429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3pPr>
            <a:lvl4pPr marL="1600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4pPr>
            <a:lvl5pPr marL="20574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sl-SI" altLang="sl-SI" b="1" dirty="0">
                <a:latin typeface="Amnesty Trade Gothic Cn" panose="020B0506040303020004" pitchFamily="34" charset="-18"/>
                <a:ea typeface="Amnesty Trade Gothic Cn" panose="020B0506040303020004" pitchFamily="34" charset="-18"/>
                <a:cs typeface="Amnesty Trade Gothic Cn" panose="020B0506040303020004" pitchFamily="34" charset="-18"/>
              </a:rPr>
              <a:t>ČLOVEKOVIM PRAVICAM PRIJAZNE ŠOLE PO SVETU </a:t>
            </a:r>
            <a:endParaRPr lang="en-AU" altLang="sl-SI" b="1" dirty="0">
              <a:latin typeface="Amnesty Trade Gothic Cn" panose="020B0506040303020004" pitchFamily="34" charset="-18"/>
              <a:ea typeface="Amnesty Trade Gothic Cn" panose="020B0506040303020004" pitchFamily="34" charset="-18"/>
              <a:cs typeface="Amnesty Trade Gothic Cn" panose="020B0506040303020004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IMG_20170411_14191745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1801813"/>
            <a:ext cx="290195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1036638"/>
            <a:ext cx="1462088" cy="585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dirty="0" smtClean="0">
                <a:ea typeface="+mj-ea"/>
              </a:rPr>
              <a:t>Indi</a:t>
            </a:r>
            <a:r>
              <a:rPr lang="sl-SI" dirty="0" smtClean="0">
                <a:ea typeface="+mj-ea"/>
              </a:rPr>
              <a:t>j</a:t>
            </a:r>
            <a:r>
              <a:rPr lang="en-AU" dirty="0" smtClean="0">
                <a:ea typeface="+mj-ea"/>
              </a:rPr>
              <a:t>a</a:t>
            </a:r>
            <a:endParaRPr lang="en-AU" dirty="0">
              <a:ea typeface="+mj-ea"/>
            </a:endParaRPr>
          </a:p>
        </p:txBody>
      </p:sp>
      <p:pic>
        <p:nvPicPr>
          <p:cNvPr id="10244" name="Picture 5" descr="Strengths and Weaknessess (Kiogo)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0" y="1801813"/>
            <a:ext cx="2843213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92463" y="1036638"/>
            <a:ext cx="1498600" cy="5857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cap="all">
                <a:solidFill>
                  <a:schemeClr val="tx1"/>
                </a:solidFill>
                <a:latin typeface="Amnesty Trade Gothic Cn"/>
                <a:ea typeface="+mj-ea"/>
                <a:cs typeface="Amnesty Trade Gothic Cn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Ken</a:t>
            </a:r>
            <a:r>
              <a:rPr lang="sl-SI" dirty="0" err="1" smtClean="0"/>
              <a:t>ij</a:t>
            </a:r>
            <a:r>
              <a:rPr lang="en-AU" dirty="0" smtClean="0"/>
              <a:t>a</a:t>
            </a:r>
            <a:endParaRPr lang="en-AU" dirty="0"/>
          </a:p>
        </p:txBody>
      </p:sp>
      <p:pic>
        <p:nvPicPr>
          <p:cNvPr id="10246" name="Picture 7" descr="DSC0393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2463" y="1801813"/>
            <a:ext cx="3411537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732463" y="1036638"/>
            <a:ext cx="2614612" cy="58578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cap="all">
                <a:solidFill>
                  <a:schemeClr val="tx1"/>
                </a:solidFill>
                <a:latin typeface="Amnesty Trade Gothic Cn"/>
                <a:ea typeface="+mj-ea"/>
                <a:cs typeface="Amnesty Trade Gothic Cn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AU" dirty="0" smtClean="0"/>
              <a:t>Portugal</a:t>
            </a:r>
            <a:r>
              <a:rPr lang="sl-SI" dirty="0" err="1" smtClean="0"/>
              <a:t>ska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z="3200" cap="none" dirty="0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>KAJ JE ČLOVEKOVIM PRAVICAM PRIJAZNA ŠOLA?</a:t>
            </a:r>
            <a:endParaRPr lang="en-AU" altLang="sl-SI" sz="3200" cap="none" dirty="0" smtClean="0">
              <a:latin typeface="Amnesty Trade Gothic Cn" panose="020B0506040303020004" pitchFamily="34" charset="-18"/>
              <a:cs typeface="Amnesty Trade Gothic Cn" panose="020B0506040303020004" pitchFamily="34" charset="-18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285875" y="1130300"/>
            <a:ext cx="6359525" cy="1982788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sl-SI" altLang="sl-SI" sz="2600" smtClean="0">
                <a:cs typeface="Amnesty Trade Gothic Light" panose="020B0403040303020004" pitchFamily="34" charset="-18"/>
              </a:rPr>
              <a:t>Skupnost, ki spoštuje človekove pravice in širi vrednote dostojanstva, enakosti in medsebojnega spoštovanja na vseh področjih šolskega življenja.</a:t>
            </a:r>
            <a:endParaRPr lang="en-US" altLang="sl-SI" sz="2600" smtClean="0">
              <a:cs typeface="Amnesty Trade Gothic Light" panose="020B0403040303020004" pitchFamily="34" charset="-18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03250" y="4010025"/>
            <a:ext cx="2609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  <a:lvl2pPr marL="7429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3pPr>
            <a:lvl4pPr marL="1600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4pPr>
            <a:lvl5pPr marL="20574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sl-SI" altLang="sl-SI"/>
              <a:t>V šolah poučujemo</a:t>
            </a:r>
            <a:endParaRPr lang="en-AU" altLang="sl-SI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5907088" y="4148138"/>
            <a:ext cx="2611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  <a:lvl2pPr marL="7429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3pPr>
            <a:lvl4pPr marL="1600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4pPr>
            <a:lvl5pPr marL="20574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sl-SI" altLang="sl-SI"/>
              <a:t>človekove pravice. </a:t>
            </a:r>
            <a:endParaRPr lang="en-AU" altLang="sl-SI"/>
          </a:p>
        </p:txBody>
      </p:sp>
      <p:sp>
        <p:nvSpPr>
          <p:cNvPr id="12" name="Pentagon 11"/>
          <p:cNvSpPr/>
          <p:nvPr/>
        </p:nvSpPr>
        <p:spPr>
          <a:xfrm>
            <a:off x="3270250" y="3635375"/>
            <a:ext cx="2144713" cy="642938"/>
          </a:xfrm>
          <a:prstGeom prst="homePlat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solidFill>
                  <a:prstClr val="black"/>
                </a:solidFill>
                <a:cs typeface="Amnesty Trade Gothic Light"/>
              </a:rPr>
              <a:t>o</a:t>
            </a:r>
            <a:endParaRPr lang="en-AU" sz="2400" dirty="0">
              <a:solidFill>
                <a:prstClr val="black"/>
              </a:solidFill>
              <a:cs typeface="Amnesty Trade Gothic Light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3270250" y="4457700"/>
            <a:ext cx="2144713" cy="64452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solidFill>
                  <a:prstClr val="black"/>
                </a:solidFill>
                <a:cs typeface="Amnesty Trade Gothic Light"/>
              </a:rPr>
              <a:t>skozi</a:t>
            </a:r>
            <a:endParaRPr lang="en-AU" sz="2400" dirty="0">
              <a:solidFill>
                <a:prstClr val="black"/>
              </a:solidFill>
              <a:cs typeface="Amnesty Trade Gothic Light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3270250" y="5281613"/>
            <a:ext cx="2144713" cy="642937"/>
          </a:xfrm>
          <a:prstGeom prst="homePlat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dirty="0">
                <a:solidFill>
                  <a:prstClr val="black"/>
                </a:solidFill>
                <a:cs typeface="Amnesty Trade Gothic Light"/>
              </a:rPr>
              <a:t>za</a:t>
            </a:r>
            <a:endParaRPr lang="en-AU" sz="2400" dirty="0">
              <a:solidFill>
                <a:prstClr val="black"/>
              </a:solidFill>
              <a:cs typeface="Amnesty Trade Gothic Light"/>
            </a:endParaRPr>
          </a:p>
        </p:txBody>
      </p:sp>
      <p:sp>
        <p:nvSpPr>
          <p:cNvPr id="15" name="Pentagon 14"/>
          <p:cNvSpPr/>
          <p:nvPr/>
        </p:nvSpPr>
        <p:spPr>
          <a:xfrm rot="10800000">
            <a:off x="2971800" y="3635375"/>
            <a:ext cx="565150" cy="2289175"/>
          </a:xfrm>
          <a:prstGeom prst="homePlat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2400" dirty="0">
              <a:solidFill>
                <a:prstClr val="black"/>
              </a:solidFill>
              <a:cs typeface="Amnesty Trade Gothic Light"/>
            </a:endParaRPr>
          </a:p>
        </p:txBody>
      </p:sp>
      <p:pic>
        <p:nvPicPr>
          <p:cNvPr id="11274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50963"/>
            <a:ext cx="6556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7489825" y="1350963"/>
            <a:ext cx="6556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communi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1219200"/>
            <a:ext cx="162401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Encontro Estudantes-8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7938" y="431800"/>
            <a:ext cx="306705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89990"/>
              </p:ext>
            </p:extLst>
          </p:nvPr>
        </p:nvGraphicFramePr>
        <p:xfrm>
          <a:off x="224106" y="1130082"/>
          <a:ext cx="5148271" cy="4996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317" name="Picture 5" descr="Photo enseignant LTAC (2)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49342">
            <a:off x="4049713" y="1828800"/>
            <a:ext cx="18669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altLang="sl-SI" sz="3200" cap="none" smtClean="0">
                <a:latin typeface="Amnesty Trade Gothic Cn" panose="020B0506040303020004" pitchFamily="34" charset="-18"/>
                <a:cs typeface="Amnesty Trade Gothic Cn" panose="020B0506040303020004" pitchFamily="34" charset="-18"/>
              </a:rPr>
              <a:t>PREDNOSTI ČLOVEKOVIM PRAVICAM PRIJAZNIH ŠOL</a:t>
            </a:r>
            <a:endParaRPr lang="en-AU" altLang="sl-SI" sz="3200" cap="none" smtClean="0">
              <a:latin typeface="Amnesty Trade Gothic Cn" panose="020B0506040303020004" pitchFamily="34" charset="-18"/>
              <a:cs typeface="Amnesty Trade Gothic Cn" panose="020B0506040303020004" pitchFamily="34" charset="-18"/>
            </a:endParaRPr>
          </a:p>
        </p:txBody>
      </p:sp>
      <p:sp>
        <p:nvSpPr>
          <p:cNvPr id="13319" name="Content Placeholder 2"/>
          <p:cNvSpPr>
            <a:spLocks noGrp="1"/>
          </p:cNvSpPr>
          <p:nvPr>
            <p:ph sz="half" idx="4294967295"/>
          </p:nvPr>
        </p:nvSpPr>
        <p:spPr>
          <a:xfrm>
            <a:off x="5519738" y="1147763"/>
            <a:ext cx="3167062" cy="523398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sl-SI" altLang="sl-SI" sz="2200" dirty="0" smtClean="0">
                <a:cs typeface="Amnesty Trade Gothic Light" panose="020B0403040303020004" pitchFamily="34" charset="-18"/>
              </a:rPr>
              <a:t>Naslavljamo in se odzivamo na težave, povezane s človekovimi pravicami</a:t>
            </a:r>
            <a:endParaRPr lang="en-US" altLang="sl-SI" sz="22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</a:pPr>
            <a:r>
              <a:rPr lang="sl-SI" altLang="sl-SI" sz="2200" dirty="0" smtClean="0">
                <a:cs typeface="Amnesty Trade Gothic Light" panose="020B0403040303020004" pitchFamily="34" charset="-18"/>
              </a:rPr>
              <a:t>Izboljšamo obnašanje učencev in učenk</a:t>
            </a:r>
            <a:endParaRPr lang="en-US" altLang="sl-SI" sz="22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</a:pPr>
            <a:r>
              <a:rPr lang="sl-SI" altLang="sl-SI" sz="2200" dirty="0" smtClean="0">
                <a:cs typeface="Amnesty Trade Gothic Light" panose="020B0403040303020004" pitchFamily="34" charset="-18"/>
              </a:rPr>
              <a:t>Zmanjšamo diskriminacijo in nadlegovanje</a:t>
            </a:r>
            <a:endParaRPr lang="en-US" altLang="sl-SI" sz="22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</a:pPr>
            <a:r>
              <a:rPr lang="sl-SI" altLang="sl-SI" sz="2200" dirty="0" smtClean="0">
                <a:cs typeface="Amnesty Trade Gothic Light" panose="020B0403040303020004" pitchFamily="34" charset="-18"/>
              </a:rPr>
              <a:t>Smo del globalne mreže šol</a:t>
            </a:r>
            <a:endParaRPr lang="en-US" altLang="sl-SI" sz="22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</a:pPr>
            <a:r>
              <a:rPr lang="sl-SI" altLang="sl-SI" sz="2200" dirty="0" smtClean="0">
                <a:cs typeface="Amnesty Trade Gothic Light" panose="020B0403040303020004" pitchFamily="34" charset="-18"/>
              </a:rPr>
              <a:t>Smo primer dobre prakse</a:t>
            </a:r>
            <a:endParaRPr lang="en-US" altLang="sl-SI" sz="2200" dirty="0" smtClean="0">
              <a:cs typeface="Amnesty Trade Gothic Light" panose="020B0403040303020004" pitchFamily="34" charset="-18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sl-SI" sz="2200" dirty="0" smtClean="0">
              <a:cs typeface="Amnesty Trade Gothic Light" panose="020B0403040303020004" pitchFamily="34" charset="-18"/>
            </a:endParaRPr>
          </a:p>
        </p:txBody>
      </p:sp>
      <p:pic>
        <p:nvPicPr>
          <p:cNvPr id="13320" name="Picture 6" descr="frontpage-image-5-20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950" y="5486400"/>
            <a:ext cx="13366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jantiroial-cleaning-services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25" y="4459288"/>
            <a:ext cx="666750" cy="192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admi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9263" y="4506913"/>
            <a:ext cx="30654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65425" y="804863"/>
            <a:ext cx="2017713" cy="4881562"/>
            <a:chOff x="360586" y="1015999"/>
            <a:chExt cx="2017889" cy="488244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60586" y="1114442"/>
              <a:ext cx="0" cy="4784002"/>
            </a:xfrm>
            <a:prstGeom prst="line">
              <a:avLst/>
            </a:prstGeom>
            <a:ln cap="rnd">
              <a:solidFill>
                <a:srgbClr val="459F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89" name="TextBox 5"/>
            <p:cNvSpPr txBox="1">
              <a:spLocks noChangeArrowheads="1"/>
            </p:cNvSpPr>
            <p:nvPr/>
          </p:nvSpPr>
          <p:spPr bwMode="auto">
            <a:xfrm>
              <a:off x="360587" y="1015999"/>
              <a:ext cx="20178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1pPr>
              <a:lvl2pPr marL="742950" indent="-28575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2pPr>
              <a:lvl3pPr marL="11430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3pPr>
              <a:lvl4pPr marL="16002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4pPr>
              <a:lvl5pPr marL="20574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sl-SI" altLang="sl-SI" sz="1100" dirty="0"/>
                <a:t>So vsi odgovorni za varno okolje, v katerem so sprejeti vsi, ne glede na osebne </a:t>
              </a:r>
              <a:r>
                <a:rPr lang="sl-SI" altLang="sl-SI" sz="1100" dirty="0" smtClean="0"/>
                <a:t>okoliščine</a:t>
              </a:r>
              <a:endParaRPr lang="sl-SI" altLang="sl-SI" sz="1100" dirty="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25575" y="804863"/>
            <a:ext cx="1227138" cy="4881562"/>
            <a:chOff x="360586" y="1015999"/>
            <a:chExt cx="1227666" cy="4882445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60586" y="1114442"/>
              <a:ext cx="0" cy="4784002"/>
            </a:xfrm>
            <a:prstGeom prst="line">
              <a:avLst/>
            </a:prstGeom>
            <a:ln cap="rnd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87" name="TextBox 8"/>
            <p:cNvSpPr txBox="1">
              <a:spLocks noChangeArrowheads="1"/>
            </p:cNvSpPr>
            <p:nvPr/>
          </p:nvSpPr>
          <p:spPr bwMode="auto">
            <a:xfrm>
              <a:off x="360587" y="1015999"/>
              <a:ext cx="1227665" cy="1108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1pPr>
              <a:lvl2pPr marL="742950" indent="-28575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2pPr>
              <a:lvl3pPr marL="11430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3pPr>
              <a:lvl4pPr marL="16002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4pPr>
              <a:lvl5pPr marL="20574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sl-SI" altLang="sl-SI" sz="1100" dirty="0"/>
                <a:t>Vodilni na šoli spoštujejo človekove pravice vseh, tako učencev kot </a:t>
              </a:r>
              <a:r>
                <a:rPr lang="sl-SI" altLang="sl-SI" sz="1100" dirty="0" smtClean="0"/>
                <a:t>zaposlenih</a:t>
              </a:r>
              <a:endParaRPr lang="sl-SI" altLang="sl-SI" sz="1100" dirty="0"/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60363" y="804863"/>
            <a:ext cx="1065212" cy="4881562"/>
            <a:chOff x="360586" y="1015999"/>
            <a:chExt cx="1064637" cy="4882445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0586" y="1114442"/>
              <a:ext cx="0" cy="4784002"/>
            </a:xfrm>
            <a:prstGeom prst="line">
              <a:avLst/>
            </a:prstGeom>
            <a:ln cap="rnd">
              <a:solidFill>
                <a:srgbClr val="A4B12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60586" y="1015999"/>
              <a:ext cx="1064637" cy="1108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sz="1100" dirty="0">
                  <a:latin typeface="+mn-lt"/>
                </a:rPr>
                <a:t>So v procesu soodločanja vsi enakovredni partnerji in partnerice</a:t>
              </a:r>
              <a:endParaRPr lang="en-GB" sz="1100" dirty="0">
                <a:latin typeface="+mj-lt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27075" y="1957388"/>
            <a:ext cx="1531938" cy="3602037"/>
            <a:chOff x="798029" y="2169768"/>
            <a:chExt cx="1530828" cy="3601677"/>
          </a:xfrm>
        </p:grpSpPr>
        <p:sp>
          <p:nvSpPr>
            <p:cNvPr id="15382" name="TextBox 13"/>
            <p:cNvSpPr txBox="1">
              <a:spLocks noChangeArrowheads="1"/>
            </p:cNvSpPr>
            <p:nvPr/>
          </p:nvSpPr>
          <p:spPr bwMode="auto">
            <a:xfrm>
              <a:off x="834126" y="2169768"/>
              <a:ext cx="1494731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1pPr>
              <a:lvl2pPr marL="742950" indent="-28575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2pPr>
              <a:lvl3pPr marL="11430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3pPr>
              <a:lvl4pPr marL="16002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4pPr>
              <a:lvl5pPr marL="20574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sl-SI" altLang="sl-SI" sz="1100" dirty="0"/>
                <a:t>Imajo vsi enak dostop do izobraževalnih vsebin in </a:t>
              </a:r>
              <a:r>
                <a:rPr lang="sl-SI" altLang="sl-SI" sz="1100" dirty="0" smtClean="0"/>
                <a:t>aktivnosti</a:t>
              </a:r>
              <a:endParaRPr lang="sl-SI" altLang="sl-SI" sz="11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98029" y="2274533"/>
              <a:ext cx="0" cy="3496912"/>
            </a:xfrm>
            <a:prstGeom prst="line">
              <a:avLst/>
            </a:prstGeom>
            <a:ln cap="rnd">
              <a:solidFill>
                <a:srgbClr val="5478B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60363" y="327025"/>
            <a:ext cx="6427787" cy="354013"/>
            <a:chOff x="360586" y="327170"/>
            <a:chExt cx="6427844" cy="353833"/>
          </a:xfrm>
        </p:grpSpPr>
        <p:sp>
          <p:nvSpPr>
            <p:cNvPr id="17" name="TextBox 16"/>
            <p:cNvSpPr txBox="1"/>
            <p:nvPr/>
          </p:nvSpPr>
          <p:spPr>
            <a:xfrm>
              <a:off x="360586" y="327170"/>
              <a:ext cx="6427844" cy="27767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sl-SI" b="1" dirty="0">
                  <a:latin typeface="+mj-lt"/>
                </a:rPr>
                <a:t>V ČLOVEKOVIM PRAVICAM PRIJAZNIH ŠOLAH …</a:t>
              </a:r>
              <a:endParaRPr lang="en-GB" b="1" dirty="0">
                <a:latin typeface="+mj-lt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60586" y="590561"/>
              <a:ext cx="3362355" cy="904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005138" y="1957388"/>
            <a:ext cx="2625725" cy="4203700"/>
            <a:chOff x="360586" y="1015999"/>
            <a:chExt cx="2624665" cy="4202399"/>
          </a:xfrm>
        </p:grpSpPr>
        <p:sp>
          <p:nvSpPr>
            <p:cNvPr id="15378" name="TextBox 19"/>
            <p:cNvSpPr txBox="1">
              <a:spLocks noChangeArrowheads="1"/>
            </p:cNvSpPr>
            <p:nvPr/>
          </p:nvSpPr>
          <p:spPr bwMode="auto">
            <a:xfrm>
              <a:off x="360586" y="1015999"/>
              <a:ext cx="262466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1pPr>
              <a:lvl2pPr marL="742950" indent="-28575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2pPr>
              <a:lvl3pPr marL="11430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3pPr>
              <a:lvl4pPr marL="16002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4pPr>
              <a:lvl5pPr marL="20574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sl-SI" altLang="sl-SI" sz="1100" dirty="0"/>
                <a:t>Se vsi učijo o človekovih pravicah doma in po </a:t>
              </a:r>
              <a:r>
                <a:rPr lang="sl-SI" altLang="sl-SI" sz="1100" dirty="0" smtClean="0"/>
                <a:t>svetu</a:t>
              </a:r>
              <a:endParaRPr lang="sl-SI" altLang="sl-SI" sz="1100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360586" y="1114394"/>
              <a:ext cx="0" cy="4104004"/>
            </a:xfrm>
            <a:prstGeom prst="line">
              <a:avLst/>
            </a:prstGeom>
            <a:ln cap="rnd">
              <a:solidFill>
                <a:srgbClr val="6D368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219450" y="2419350"/>
            <a:ext cx="2117725" cy="3930650"/>
            <a:chOff x="306089" y="909918"/>
            <a:chExt cx="2116666" cy="3930191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45757" y="1114682"/>
              <a:ext cx="14280" cy="3725427"/>
            </a:xfrm>
            <a:prstGeom prst="line">
              <a:avLst/>
            </a:prstGeom>
            <a:ln cap="rnd">
              <a:solidFill>
                <a:schemeClr val="accent1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77" name="TextBox 23"/>
            <p:cNvSpPr txBox="1">
              <a:spLocks noChangeArrowheads="1"/>
            </p:cNvSpPr>
            <p:nvPr/>
          </p:nvSpPr>
          <p:spPr bwMode="auto">
            <a:xfrm>
              <a:off x="306089" y="909918"/>
              <a:ext cx="2116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1pPr>
              <a:lvl2pPr marL="742950" indent="-28575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2pPr>
              <a:lvl3pPr marL="11430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3pPr>
              <a:lvl4pPr marL="16002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4pPr>
              <a:lvl5pPr marL="20574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sl-SI" altLang="sl-SI" sz="1200" dirty="0"/>
                <a:t>So vsi drug do drugega </a:t>
              </a:r>
              <a:r>
                <a:rPr lang="sl-SI" altLang="sl-SI" sz="1200" dirty="0" smtClean="0"/>
                <a:t>spoštljivi</a:t>
              </a:r>
              <a:endParaRPr lang="sl-SI" altLang="sl-SI" sz="1200" dirty="0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711575" y="2749550"/>
            <a:ext cx="2312988" cy="3543300"/>
            <a:chOff x="346475" y="691264"/>
            <a:chExt cx="2313373" cy="354319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346475" y="1115114"/>
              <a:ext cx="14290" cy="3119342"/>
            </a:xfrm>
            <a:prstGeom prst="line">
              <a:avLst/>
            </a:prstGeom>
            <a:ln cap="rnd">
              <a:solidFill>
                <a:srgbClr val="BB1E6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375" name="TextBox 26"/>
            <p:cNvSpPr txBox="1">
              <a:spLocks noChangeArrowheads="1"/>
            </p:cNvSpPr>
            <p:nvPr/>
          </p:nvSpPr>
          <p:spPr bwMode="auto">
            <a:xfrm>
              <a:off x="543182" y="691264"/>
              <a:ext cx="2116666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1pPr>
              <a:lvl2pPr marL="742950" indent="-28575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2pPr>
              <a:lvl3pPr marL="11430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3pPr>
              <a:lvl4pPr marL="16002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4pPr>
              <a:lvl5pPr marL="2057400" indent="-228600">
                <a:lnSpc>
                  <a:spcPct val="120000"/>
                </a:lnSpc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5pPr>
              <a:lvl6pPr marL="25146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6pPr>
              <a:lvl7pPr marL="29718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7pPr>
              <a:lvl8pPr marL="34290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8pPr>
              <a:lvl9pPr marL="3886200" indent="-228600" defTabSz="45720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»"/>
                <a:defRPr sz="1600">
                  <a:solidFill>
                    <a:schemeClr val="tx1"/>
                  </a:solidFill>
                  <a:latin typeface="Amnesty Trade Gothic Light" panose="020B0403040303020004" pitchFamily="34" charset="-18"/>
                  <a:ea typeface="Amnesty Trade Gothic Light" panose="020B0403040303020004" pitchFamily="34" charset="-18"/>
                  <a:cs typeface="Amnesty Trade Gothic Light" panose="020B0403040303020004" pitchFamily="34" charset="-18"/>
                </a:defRPr>
              </a:lvl9pPr>
            </a:lstStyle>
            <a:p>
              <a:pPr eaLnBrk="1" hangingPunct="1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sl-SI" altLang="sl-SI" sz="1100" dirty="0"/>
                <a:t>Podpirajo in izvajajo kampanje in aktivnosti za človekove pravice, ki se sodelujočim zdijo primerne za njihovo šolsko </a:t>
              </a:r>
              <a:r>
                <a:rPr lang="sl-SI" altLang="sl-SI" sz="1100" dirty="0" smtClean="0"/>
                <a:t>okolje</a:t>
              </a:r>
              <a:endParaRPr lang="sl-SI" altLang="sl-SI" sz="1100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 flipV="1">
            <a:off x="4191000" y="3724275"/>
            <a:ext cx="14288" cy="3119438"/>
          </a:xfrm>
          <a:prstGeom prst="line">
            <a:avLst/>
          </a:prstGeom>
          <a:ln cap="rnd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71" name="Picture 3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7040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986338" y="6122988"/>
            <a:ext cx="3897312" cy="5540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j-lt"/>
              </a:rPr>
              <a:t>…</a:t>
            </a:r>
            <a:r>
              <a:rPr lang="sl-SI" b="1" dirty="0">
                <a:latin typeface="+mj-lt"/>
              </a:rPr>
              <a:t> SVETU POKAŽEMO, KAKO V ŠOLSKI SKUPNOSTI SPOŠTUJEMO ČLOVEKOVE </a:t>
            </a:r>
            <a:r>
              <a:rPr lang="sl-SI" b="1" dirty="0" smtClean="0">
                <a:latin typeface="+mj-lt"/>
              </a:rPr>
              <a:t>PRAVICE </a:t>
            </a:r>
            <a:endParaRPr lang="en-GB" b="1" dirty="0">
              <a:latin typeface="+mj-lt"/>
            </a:endParaRPr>
          </a:p>
        </p:txBody>
      </p:sp>
      <p:pic>
        <p:nvPicPr>
          <p:cNvPr id="15373" name="Slika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863" y="0"/>
            <a:ext cx="2751137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7338" y="2767013"/>
            <a:ext cx="1419225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2575" y="3719513"/>
            <a:ext cx="1087438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475" y="4086225"/>
            <a:ext cx="1430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58800" y="3811588"/>
            <a:ext cx="21288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  <a:lvl2pPr marL="7429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3pPr>
            <a:lvl4pPr marL="1600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4pPr>
            <a:lvl5pPr marL="20574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sl-SI" altLang="sl-SI" sz="2000" b="1" dirty="0">
                <a:solidFill>
                  <a:srgbClr val="000000"/>
                </a:solidFill>
                <a:latin typeface="AmnestyTradeGothic-BdCn20"/>
              </a:rPr>
              <a:t>KURIKULUM</a:t>
            </a:r>
            <a:endParaRPr lang="en-GB" altLang="sl-SI" sz="2000" b="1" dirty="0">
              <a:solidFill>
                <a:srgbClr val="000000"/>
              </a:solidFill>
              <a:latin typeface="AmnestyTradeGothic-BdCn2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sl-SI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Poučujemo o človekovih pravicah znotraj šolskega kurikuluma in v zunajšolskih vsebinah.</a:t>
            </a:r>
            <a:endParaRPr lang="en-GB" altLang="sl-SI" sz="1600" dirty="0">
              <a:solidFill>
                <a:srgbClr val="000000"/>
              </a:solidFill>
              <a:latin typeface="AmnestyTradeGothic-Light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19738" y="3794125"/>
            <a:ext cx="3167062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  <a:lvl2pPr marL="7429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3pPr>
            <a:lvl4pPr marL="1600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4pPr>
            <a:lvl5pPr marL="20574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sl-SI" altLang="sl-SI" sz="2000" b="1" dirty="0">
                <a:solidFill>
                  <a:srgbClr val="000000"/>
                </a:solidFill>
                <a:latin typeface="AmnestyTradeGothic-BdCn20"/>
              </a:rPr>
              <a:t>OKOLJE</a:t>
            </a:r>
            <a:endParaRPr lang="en-GB" altLang="sl-SI" sz="2000" b="1" dirty="0">
              <a:solidFill>
                <a:srgbClr val="000000"/>
              </a:solidFill>
              <a:latin typeface="AmnestyTradeGothic-BdCn2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sl-SI" sz="12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Pravila </a:t>
            </a:r>
            <a:r>
              <a:rPr lang="sl-SI" altLang="sl-SI" sz="1600" dirty="0" smtClean="0">
                <a:solidFill>
                  <a:srgbClr val="000000"/>
                </a:solidFill>
                <a:latin typeface="AmnestyTradeGothic-Light"/>
              </a:rPr>
              <a:t>obnašanja.</a:t>
            </a:r>
            <a:endParaRPr lang="en-GB" altLang="sl-SI" sz="1600" dirty="0">
              <a:solidFill>
                <a:srgbClr val="000000"/>
              </a:solidFill>
              <a:latin typeface="AmnestyTradeGothic-Light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Besednjak človekovih pravic pri vsakodnevnem </a:t>
            </a:r>
            <a:r>
              <a:rPr lang="sl-SI" altLang="sl-SI" sz="1600" dirty="0" smtClean="0">
                <a:solidFill>
                  <a:srgbClr val="000000"/>
                </a:solidFill>
                <a:latin typeface="AmnestyTradeGothic-Light"/>
              </a:rPr>
              <a:t>pouku.</a:t>
            </a:r>
            <a:endParaRPr lang="en-GB" altLang="sl-SI" sz="1600" dirty="0">
              <a:solidFill>
                <a:srgbClr val="000000"/>
              </a:solidFill>
              <a:latin typeface="AmnestyTradeGothic-Light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Šolska infrastruktura zagotavlja osnovne potrebe vseh </a:t>
            </a:r>
            <a:r>
              <a:rPr lang="sl-SI" altLang="sl-SI" sz="1600" dirty="0" smtClean="0">
                <a:solidFill>
                  <a:srgbClr val="000000"/>
                </a:solidFill>
                <a:latin typeface="AmnestyTradeGothic-Light"/>
              </a:rPr>
              <a:t>učencev.</a:t>
            </a:r>
            <a:endParaRPr lang="en-GB" altLang="sl-SI" sz="1600" dirty="0">
              <a:solidFill>
                <a:srgbClr val="000000"/>
              </a:solidFill>
              <a:latin typeface="AmnestyTradeGothic-Light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Na šoli so teme, povezane s človekovimi pravicami, postavljene v </a:t>
            </a:r>
            <a:r>
              <a:rPr lang="sl-SI" altLang="sl-SI" sz="1600" dirty="0" smtClean="0">
                <a:solidFill>
                  <a:srgbClr val="000000"/>
                </a:solidFill>
                <a:latin typeface="AmnestyTradeGothic-Light"/>
              </a:rPr>
              <a:t>ospredje.</a:t>
            </a:r>
            <a:endParaRPr lang="en-GB" altLang="sl-SI" sz="1600" dirty="0">
              <a:solidFill>
                <a:srgbClr val="000000"/>
              </a:solidFill>
              <a:latin typeface="AmnestyTradeGothic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ea typeface="+mj-ea"/>
              </a:rPr>
              <a:t>CELOSTNI PRISTOP</a:t>
            </a:r>
            <a:endParaRPr lang="en-AU" dirty="0">
              <a:ea typeface="+mj-ea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7525" y="1016000"/>
            <a:ext cx="347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  <a:lvl2pPr marL="7429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3pPr>
            <a:lvl4pPr marL="1600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4pPr>
            <a:lvl5pPr marL="20574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sl-SI" altLang="sl-SI" sz="2000" b="1" dirty="0">
                <a:solidFill>
                  <a:srgbClr val="000000"/>
                </a:solidFill>
                <a:latin typeface="AmnestyTradeGothic-BdCn20"/>
              </a:rPr>
              <a:t>UPRAVLJANJE</a:t>
            </a:r>
            <a:endParaRPr lang="en-GB" altLang="sl-SI" sz="2000" b="1" dirty="0">
              <a:solidFill>
                <a:srgbClr val="000000"/>
              </a:solidFill>
              <a:latin typeface="AmnestyTradeGothic-BdCn2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sl-SI" sz="1800" baseline="30000" dirty="0">
              <a:solidFill>
                <a:srgbClr val="E5CB19"/>
              </a:solidFill>
              <a:latin typeface="AmnestyTradeGothic-Light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Šola ima politiko glede spoštovanja ali kršitev človekovih pravic, npr. </a:t>
            </a:r>
            <a:r>
              <a:rPr lang="sl-SI" altLang="sl-SI" sz="1600" dirty="0" err="1">
                <a:solidFill>
                  <a:srgbClr val="000000"/>
                </a:solidFill>
                <a:latin typeface="AmnestyTradeGothic-Light"/>
              </a:rPr>
              <a:t>medvrstniškega</a:t>
            </a: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 nasilja.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Učenci so zastopani v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procesu odločanja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 dirty="0">
                <a:solidFill>
                  <a:srgbClr val="000000"/>
                </a:solidFill>
                <a:latin typeface="AmnestyTradeGothic-Light"/>
              </a:rPr>
              <a:t>na šoli.</a:t>
            </a:r>
            <a:endParaRPr lang="en-GB" altLang="sl-SI" sz="1600" dirty="0">
              <a:solidFill>
                <a:srgbClr val="000000"/>
              </a:solidFill>
              <a:latin typeface="AmnestyTradeGothic-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58800" y="1423988"/>
            <a:ext cx="1244600" cy="0"/>
          </a:xfrm>
          <a:prstGeom prst="line">
            <a:avLst/>
          </a:prstGeom>
          <a:ln w="63500" cap="rnd">
            <a:solidFill>
              <a:srgbClr val="5478B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19738" y="1065213"/>
            <a:ext cx="31670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1pPr>
            <a:lvl2pPr marL="742950" indent="-2857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2pPr>
            <a:lvl3pPr marL="11430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3pPr>
            <a:lvl4pPr marL="16002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4pPr>
            <a:lvl5pPr marL="2057400" indent="-22860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Amnesty Trade Gothic Light" panose="020B0403040303020004" pitchFamily="34" charset="-18"/>
                <a:ea typeface="Amnesty Trade Gothic Light" panose="020B0403040303020004" pitchFamily="34" charset="-18"/>
                <a:cs typeface="Amnesty Trade Gothic Light" panose="020B0403040303020004" pitchFamily="34" charset="-1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sl-SI" altLang="sl-SI" sz="2000" b="1">
                <a:solidFill>
                  <a:srgbClr val="000000"/>
                </a:solidFill>
                <a:latin typeface="AmnestyTradeGothic-BdCn20"/>
              </a:rPr>
              <a:t>ODNOSI</a:t>
            </a:r>
            <a:endParaRPr lang="en-GB" altLang="sl-SI" sz="2000" b="1">
              <a:solidFill>
                <a:srgbClr val="000000"/>
              </a:solidFill>
              <a:latin typeface="AmnestyTradeGothic-BdCn20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GB" altLang="sl-SI" sz="12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  <a:buClr>
                <a:srgbClr val="5478BB"/>
              </a:buClr>
              <a:buFont typeface="Arial" panose="020B0604020202020204" pitchFamily="34" charset="0"/>
              <a:buNone/>
            </a:pPr>
            <a:r>
              <a:rPr lang="sl-SI" altLang="sl-SI" sz="1600">
                <a:solidFill>
                  <a:srgbClr val="000000"/>
                </a:solidFill>
                <a:latin typeface="AmnestyTradeGothic-Light"/>
              </a:rPr>
              <a:t>Med člani in članicami celotne šolske skupnosti je komunikacija spoštljiva. Zaposleni se povezujejo tudi izven šole.</a:t>
            </a:r>
            <a:endParaRPr lang="en-GB" altLang="sl-SI" sz="1600">
              <a:solidFill>
                <a:srgbClr val="000000"/>
              </a:solidFill>
              <a:latin typeface="AmnestyTradeGothic-Ligh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519738" y="1423988"/>
            <a:ext cx="1409700" cy="0"/>
          </a:xfrm>
          <a:prstGeom prst="line">
            <a:avLst/>
          </a:prstGeom>
          <a:ln w="63500" cap="rnd">
            <a:solidFill>
              <a:srgbClr val="4AB5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519738" y="4171950"/>
            <a:ext cx="1409700" cy="0"/>
          </a:xfrm>
          <a:prstGeom prst="line">
            <a:avLst/>
          </a:prstGeom>
          <a:ln w="63500" cap="rnd">
            <a:solidFill>
              <a:srgbClr val="DD76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8800" y="4173538"/>
            <a:ext cx="1244600" cy="0"/>
          </a:xfrm>
          <a:prstGeom prst="line">
            <a:avLst/>
          </a:prstGeom>
          <a:ln w="63500" cap="rnd">
            <a:solidFill>
              <a:srgbClr val="94AE3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0" y="2767013"/>
            <a:ext cx="10588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1950" y="3752850"/>
            <a:ext cx="149225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464645"/>
      </a:folHlink>
    </a:clrScheme>
    <a:fontScheme name="Custom">
      <a:majorFont>
        <a:latin typeface="Amnesty Trade Gothic Cn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mnesty Trade Gothic Light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bg1">
              <a:lumMod val="6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5031</TotalTime>
  <Words>510</Words>
  <Application>Microsoft Office PowerPoint</Application>
  <PresentationFormat>On-screen Show (4:3)</PresentationFormat>
  <Paragraphs>84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HUMAN RIGHTS FRIENDLY SCHOOLS – ČLOVEKOVIM PRAVICAM PRIJAZNE ŠOLE</vt:lpstr>
      <vt:lpstr>Kaj je Amnesty International?</vt:lpstr>
      <vt:lpstr>ČLOVEKOVIM PRAVICAM PRIJAZNE ŠOLE PO SVETU </vt:lpstr>
      <vt:lpstr>PowerPoint Presentation</vt:lpstr>
      <vt:lpstr>Indija</vt:lpstr>
      <vt:lpstr>KAJ JE ČLOVEKOVIM PRAVICAM PRIJAZNA ŠOLA?</vt:lpstr>
      <vt:lpstr>PREDNOSTI ČLOVEKOVIM PRAVICAM PRIJAZNIH ŠOL</vt:lpstr>
      <vt:lpstr>PowerPoint Presentation</vt:lpstr>
      <vt:lpstr>CELOSTNI PRISTOP</vt:lpstr>
      <vt:lpstr>NAŠA ŠOLA - ČLOVEKOVIM PRAVICAM PRIJAZNA ŠOLA?  </vt:lpstr>
      <vt:lpstr>HVALA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</dc:creator>
  <cp:lastModifiedBy>Ana Čemažar</cp:lastModifiedBy>
  <cp:revision>201</cp:revision>
  <dcterms:created xsi:type="dcterms:W3CDTF">2017-03-19T00:20:20Z</dcterms:created>
  <dcterms:modified xsi:type="dcterms:W3CDTF">2017-08-29T08:49:58Z</dcterms:modified>
</cp:coreProperties>
</file>